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9" r:id="rId1"/>
  </p:sldMasterIdLst>
  <p:sldIdLst>
    <p:sldId id="256" r:id="rId2"/>
    <p:sldId id="257" r:id="rId3"/>
    <p:sldId id="271" r:id="rId4"/>
    <p:sldId id="276" r:id="rId5"/>
    <p:sldId id="258" r:id="rId6"/>
    <p:sldId id="262" r:id="rId7"/>
    <p:sldId id="277" r:id="rId8"/>
    <p:sldId id="278" r:id="rId9"/>
    <p:sldId id="280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9.7238869446874723E-2"/>
          <c:y val="3.0520778652668421E-2"/>
          <c:w val="0.68933909303003804"/>
          <c:h val="0.57969881889763775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Overall organization</c:v>
                </c:pt>
                <c:pt idx="1">
                  <c:v>Travel agency</c:v>
                </c:pt>
                <c:pt idx="2">
                  <c:v>Hotel</c:v>
                </c:pt>
                <c:pt idx="3">
                  <c:v>School format</c:v>
                </c:pt>
                <c:pt idx="4">
                  <c:v>Learned from School</c:v>
                </c:pt>
                <c:pt idx="5">
                  <c:v>Interaction with instructors</c:v>
                </c:pt>
                <c:pt idx="6">
                  <c:v>Interaction among students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39</c:v>
                </c:pt>
                <c:pt idx="1">
                  <c:v>36</c:v>
                </c:pt>
                <c:pt idx="2">
                  <c:v>43</c:v>
                </c:pt>
                <c:pt idx="3">
                  <c:v>31</c:v>
                </c:pt>
                <c:pt idx="4">
                  <c:v>27</c:v>
                </c:pt>
                <c:pt idx="5">
                  <c:v>24</c:v>
                </c:pt>
                <c:pt idx="6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Overall organization</c:v>
                </c:pt>
                <c:pt idx="1">
                  <c:v>Travel agency</c:v>
                </c:pt>
                <c:pt idx="2">
                  <c:v>Hotel</c:v>
                </c:pt>
                <c:pt idx="3">
                  <c:v>School format</c:v>
                </c:pt>
                <c:pt idx="4">
                  <c:v>Learned from School</c:v>
                </c:pt>
                <c:pt idx="5">
                  <c:v>Interaction with instructors</c:v>
                </c:pt>
                <c:pt idx="6">
                  <c:v>Interaction among students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11</c:v>
                </c:pt>
                <c:pt idx="1">
                  <c:v>13</c:v>
                </c:pt>
                <c:pt idx="2">
                  <c:v>6</c:v>
                </c:pt>
                <c:pt idx="3">
                  <c:v>17</c:v>
                </c:pt>
                <c:pt idx="4">
                  <c:v>18</c:v>
                </c:pt>
                <c:pt idx="5">
                  <c:v>17</c:v>
                </c:pt>
                <c:pt idx="6">
                  <c:v>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Overall organization</c:v>
                </c:pt>
                <c:pt idx="1">
                  <c:v>Travel agency</c:v>
                </c:pt>
                <c:pt idx="2">
                  <c:v>Hotel</c:v>
                </c:pt>
                <c:pt idx="3">
                  <c:v>School format</c:v>
                </c:pt>
                <c:pt idx="4">
                  <c:v>Learned from School</c:v>
                </c:pt>
                <c:pt idx="5">
                  <c:v>Interaction with instructors</c:v>
                </c:pt>
                <c:pt idx="6">
                  <c:v>Interaction among students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8</c:v>
                </c:pt>
                <c:pt idx="6">
                  <c:v>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Disagree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Overall organization</c:v>
                </c:pt>
                <c:pt idx="1">
                  <c:v>Travel agency</c:v>
                </c:pt>
                <c:pt idx="2">
                  <c:v>Hotel</c:v>
                </c:pt>
                <c:pt idx="3">
                  <c:v>School format</c:v>
                </c:pt>
                <c:pt idx="4">
                  <c:v>Learned from School</c:v>
                </c:pt>
                <c:pt idx="5">
                  <c:v>Interaction with instructors</c:v>
                </c:pt>
                <c:pt idx="6">
                  <c:v>Interaction among students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Disagree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Overall organization</c:v>
                </c:pt>
                <c:pt idx="1">
                  <c:v>Travel agency</c:v>
                </c:pt>
                <c:pt idx="2">
                  <c:v>Hotel</c:v>
                </c:pt>
                <c:pt idx="3">
                  <c:v>School format</c:v>
                </c:pt>
                <c:pt idx="4">
                  <c:v>Learned from School</c:v>
                </c:pt>
                <c:pt idx="5">
                  <c:v>Interaction with instructors</c:v>
                </c:pt>
                <c:pt idx="6">
                  <c:v>Interaction among students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overlap val="100"/>
        <c:axId val="83940480"/>
        <c:axId val="83942016"/>
      </c:barChart>
      <c:catAx>
        <c:axId val="83940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83942016"/>
        <c:crosses val="autoZero"/>
        <c:auto val="1"/>
        <c:lblAlgn val="ctr"/>
        <c:lblOffset val="100"/>
      </c:catAx>
      <c:valAx>
        <c:axId val="83942016"/>
        <c:scaling>
          <c:orientation val="minMax"/>
        </c:scaling>
        <c:axPos val="l"/>
        <c:majorGridlines/>
        <c:numFmt formatCode="0%" sourceLinked="1"/>
        <c:tickLblPos val="nextTo"/>
        <c:crossAx val="839404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80201006124234442"/>
          <c:y val="9.6144356955380608E-2"/>
          <c:w val="0.19685331000291634"/>
          <c:h val="0.31831911636045507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E1B1-4009-4E09-B519-BAC59EC8A6E0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0B53-226B-CD40-ABC8-CF55C0A4B848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3876-C411-6B4D-BFA1-2D5FEE986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0B53-226B-CD40-ABC8-CF55C0A4B848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3876-C411-6B4D-BFA1-2D5FEE986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6A0B53-226B-CD40-ABC8-CF55C0A4B848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6793876-C411-6B4D-BFA1-2D5FEE986D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E1B1-4009-4E09-B519-BAC59EC8A6E0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3FD-0A41-48FF-9850-002E446D12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0B53-226B-CD40-ABC8-CF55C0A4B848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3876-C411-6B4D-BFA1-2D5FEE986D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3876-C411-6B4D-BFA1-2D5FEE986D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0B53-226B-CD40-ABC8-CF55C0A4B848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0B53-226B-CD40-ABC8-CF55C0A4B848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3876-C411-6B4D-BFA1-2D5FEE986D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0B53-226B-CD40-ABC8-CF55C0A4B848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3876-C411-6B4D-BFA1-2D5FEE986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6A0B53-226B-CD40-ABC8-CF55C0A4B848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0B53-226B-CD40-ABC8-CF55C0A4B848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793876-C411-6B4D-BFA1-2D5FEE986D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6A0B53-226B-CD40-ABC8-CF55C0A4B848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6793876-C411-6B4D-BFA1-2D5FEE986D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9557" y="816745"/>
            <a:ext cx="6858000" cy="3542191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ook Antiqua" pitchFamily="18" charset="0"/>
              </a:rPr>
              <a:t>European  School of </a:t>
            </a:r>
            <a:br>
              <a:rPr lang="en-US" sz="3600" dirty="0" smtClean="0">
                <a:latin typeface="Book Antiqua" pitchFamily="18" charset="0"/>
              </a:rPr>
            </a:br>
            <a:r>
              <a:rPr lang="en-US" sz="3600" dirty="0" smtClean="0">
                <a:latin typeface="Book Antiqua" pitchFamily="18" charset="0"/>
              </a:rPr>
              <a:t>Information Theory  </a:t>
            </a:r>
            <a:br>
              <a:rPr lang="en-US" sz="3600" dirty="0" smtClean="0">
                <a:latin typeface="Book Antiqua" pitchFamily="18" charset="0"/>
              </a:rPr>
            </a:br>
            <a:r>
              <a:rPr lang="en-US" sz="3600" dirty="0" smtClean="0">
                <a:latin typeface="Book Antiqua" pitchFamily="18" charset="0"/>
              </a:rPr>
              <a:t>ESIT 2012</a:t>
            </a:r>
            <a:br>
              <a:rPr lang="en-US" sz="3600" dirty="0" smtClean="0">
                <a:latin typeface="Book Antiqua" pitchFamily="18" charset="0"/>
              </a:rPr>
            </a:br>
            <a:r>
              <a:rPr lang="en-US" sz="3600" dirty="0" smtClean="0">
                <a:latin typeface="Book Antiqua" pitchFamily="18" charset="0"/>
              </a:rPr>
              <a:t/>
            </a:r>
            <a:br>
              <a:rPr lang="en-US" sz="3600" dirty="0" smtClean="0">
                <a:latin typeface="Book Antiqua" pitchFamily="18" charset="0"/>
              </a:rPr>
            </a:br>
            <a:r>
              <a:rPr lang="en-US" sz="3600" dirty="0" smtClean="0">
                <a:latin typeface="Book Antiqua" pitchFamily="18" charset="0"/>
              </a:rPr>
              <a:t>Antalya, </a:t>
            </a:r>
            <a:r>
              <a:rPr lang="en-US" sz="3600" b="0" dirty="0" smtClean="0">
                <a:latin typeface="Book Antiqua" pitchFamily="18" charset="0"/>
              </a:rPr>
              <a:t>Turkey</a:t>
            </a:r>
            <a:endParaRPr lang="en-US" sz="3600" b="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9596" y="1524000"/>
            <a:ext cx="8367204" cy="4572000"/>
          </a:xfrm>
        </p:spPr>
        <p:txBody>
          <a:bodyPr>
            <a:normAutofit lnSpcReduction="10000"/>
          </a:bodyPr>
          <a:lstStyle/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FF00"/>
                </a:solidFill>
              </a:rPr>
              <a:t>lecturers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valuable</a:t>
            </a:r>
            <a:r>
              <a:rPr lang="es-ES" dirty="0" smtClean="0"/>
              <a:t> time and </a:t>
            </a:r>
            <a:r>
              <a:rPr lang="es-ES" dirty="0" err="1" smtClean="0"/>
              <a:t>effort</a:t>
            </a:r>
            <a:r>
              <a:rPr lang="es-ES" dirty="0" smtClean="0"/>
              <a:t> (</a:t>
            </a:r>
            <a:r>
              <a:rPr lang="es-ES" dirty="0" err="1" smtClean="0"/>
              <a:t>almost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funded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own</a:t>
            </a:r>
            <a:r>
              <a:rPr lang="es-ES" dirty="0" smtClean="0"/>
              <a:t> </a:t>
            </a:r>
            <a:r>
              <a:rPr lang="es-ES" dirty="0" err="1" smtClean="0"/>
              <a:t>travel</a:t>
            </a:r>
            <a:r>
              <a:rPr lang="es-ES" dirty="0" smtClean="0"/>
              <a:t>).</a:t>
            </a:r>
          </a:p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FF00"/>
                </a:solidFill>
              </a:rPr>
              <a:t>ITSOC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valuable</a:t>
            </a:r>
            <a:r>
              <a:rPr lang="es-ES" dirty="0" smtClean="0"/>
              <a:t> </a:t>
            </a:r>
            <a:r>
              <a:rPr lang="es-ES" dirty="0" err="1" smtClean="0"/>
              <a:t>financial</a:t>
            </a:r>
            <a:r>
              <a:rPr lang="es-ES" dirty="0" smtClean="0"/>
              <a:t> </a:t>
            </a:r>
            <a:r>
              <a:rPr lang="es-ES" dirty="0" err="1" smtClean="0"/>
              <a:t>support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made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event</a:t>
            </a:r>
            <a:r>
              <a:rPr lang="es-ES" dirty="0" smtClean="0"/>
              <a:t> </a:t>
            </a:r>
            <a:r>
              <a:rPr lang="es-ES" dirty="0" err="1" smtClean="0"/>
              <a:t>possible</a:t>
            </a:r>
            <a:r>
              <a:rPr lang="es-ES" dirty="0" smtClean="0"/>
              <a:t>. </a:t>
            </a:r>
          </a:p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FF00"/>
                </a:solidFill>
              </a:rPr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active </a:t>
            </a:r>
            <a:r>
              <a:rPr lang="es-ES" dirty="0" err="1" smtClean="0"/>
              <a:t>participation</a:t>
            </a:r>
            <a:r>
              <a:rPr lang="es-ES" dirty="0" smtClean="0"/>
              <a:t>. </a:t>
            </a:r>
            <a:endParaRPr lang="es-ES" dirty="0" smtClean="0"/>
          </a:p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FF00"/>
                </a:solidFill>
              </a:rPr>
              <a:t>Matthieu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Bloch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helping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website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FF00"/>
                </a:solidFill>
              </a:rPr>
              <a:t>Angel</a:t>
            </a:r>
            <a:r>
              <a:rPr lang="es-ES" dirty="0" smtClean="0">
                <a:solidFill>
                  <a:srgbClr val="FFFF00"/>
                </a:solidFill>
              </a:rPr>
              <a:t> Lozano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valuable</a:t>
            </a:r>
            <a:r>
              <a:rPr lang="es-ES" dirty="0" smtClean="0"/>
              <a:t> </a:t>
            </a:r>
            <a:r>
              <a:rPr lang="es-ES" dirty="0" err="1" smtClean="0"/>
              <a:t>feedback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previous</a:t>
            </a:r>
            <a:r>
              <a:rPr lang="es-ES" dirty="0" smtClean="0"/>
              <a:t> </a:t>
            </a:r>
            <a:r>
              <a:rPr lang="es-ES" dirty="0" err="1" smtClean="0"/>
              <a:t>organization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FF00"/>
                </a:solidFill>
              </a:rPr>
              <a:t>Now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Publishers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providing</a:t>
            </a:r>
            <a:r>
              <a:rPr lang="es-ES" dirty="0" smtClean="0"/>
              <a:t> 4 </a:t>
            </a:r>
            <a:r>
              <a:rPr lang="es-ES" dirty="0" err="1" smtClean="0"/>
              <a:t>issues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n-US" sz="2000" dirty="0" smtClean="0"/>
              <a:t>Foundations and Trends in Communications and Information </a:t>
            </a:r>
            <a:r>
              <a:rPr lang="en-US" sz="2000" dirty="0" smtClean="0"/>
              <a:t>Theory</a:t>
            </a:r>
            <a:r>
              <a:rPr lang="en-US" dirty="0" smtClean="0"/>
              <a:t> to each participant.</a:t>
            </a:r>
            <a:endParaRPr lang="en-U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THANKS!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833777" cy="4330083"/>
          </a:xfrm>
        </p:spPr>
        <p:txBody>
          <a:bodyPr>
            <a:normAutofit/>
          </a:bodyPr>
          <a:lstStyle/>
          <a:p>
            <a:r>
              <a:rPr lang="en-US" dirty="0" smtClean="0"/>
              <a:t>General Chairs:</a:t>
            </a:r>
          </a:p>
          <a:p>
            <a:pPr lvl="1"/>
            <a:r>
              <a:rPr lang="es-ES" dirty="0" err="1" smtClean="0"/>
              <a:t>Deniz</a:t>
            </a:r>
            <a:r>
              <a:rPr lang="es-ES" dirty="0" smtClean="0"/>
              <a:t> </a:t>
            </a:r>
            <a:r>
              <a:rPr lang="es-ES" dirty="0" err="1" smtClean="0"/>
              <a:t>Gunduz</a:t>
            </a:r>
            <a:r>
              <a:rPr lang="es-ES" dirty="0" smtClean="0"/>
              <a:t> (CTTC, </a:t>
            </a:r>
            <a:r>
              <a:rPr lang="es-ES" dirty="0" err="1" smtClean="0"/>
              <a:t>Spain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Gerhard </a:t>
            </a:r>
            <a:r>
              <a:rPr lang="es-ES" dirty="0" err="1" smtClean="0"/>
              <a:t>Kramer</a:t>
            </a:r>
            <a:r>
              <a:rPr lang="es-ES" dirty="0" smtClean="0"/>
              <a:t> (TUM, </a:t>
            </a:r>
            <a:r>
              <a:rPr lang="es-ES" dirty="0" err="1" smtClean="0"/>
              <a:t>Germany</a:t>
            </a:r>
            <a:r>
              <a:rPr lang="es-ES" dirty="0" smtClean="0"/>
              <a:t>)</a:t>
            </a:r>
            <a:endParaRPr lang="en-US" dirty="0" smtClean="0"/>
          </a:p>
          <a:p>
            <a:r>
              <a:rPr lang="en-US" dirty="0" smtClean="0"/>
              <a:t>Local Organization </a:t>
            </a:r>
          </a:p>
          <a:p>
            <a:pPr lvl="1"/>
            <a:r>
              <a:rPr lang="en-US" dirty="0" err="1" smtClean="0"/>
              <a:t>Alkan</a:t>
            </a:r>
            <a:r>
              <a:rPr lang="en-US" dirty="0" smtClean="0"/>
              <a:t> </a:t>
            </a:r>
            <a:r>
              <a:rPr lang="en-US" dirty="0" err="1" smtClean="0"/>
              <a:t>Soysal</a:t>
            </a:r>
            <a:r>
              <a:rPr lang="en-US" dirty="0" smtClean="0"/>
              <a:t> (</a:t>
            </a:r>
            <a:r>
              <a:rPr lang="en-US" dirty="0" err="1" smtClean="0"/>
              <a:t>Bahcesehir</a:t>
            </a:r>
            <a:r>
              <a:rPr lang="en-US" dirty="0" smtClean="0"/>
              <a:t> University, Turkey)</a:t>
            </a:r>
          </a:p>
          <a:p>
            <a:r>
              <a:rPr lang="en-US" dirty="0"/>
              <a:t>Dates: </a:t>
            </a:r>
            <a:r>
              <a:rPr lang="en-US" dirty="0" smtClean="0"/>
              <a:t>April 16-20, 2012</a:t>
            </a:r>
          </a:p>
          <a:p>
            <a:r>
              <a:rPr lang="es-ES" dirty="0" err="1" smtClean="0"/>
              <a:t>Location</a:t>
            </a:r>
            <a:r>
              <a:rPr lang="es-ES" dirty="0" smtClean="0"/>
              <a:t>: </a:t>
            </a:r>
            <a:r>
              <a:rPr lang="es-ES" dirty="0" smtClean="0"/>
              <a:t>Antalya, </a:t>
            </a:r>
            <a:r>
              <a:rPr lang="es-ES" dirty="0" err="1" smtClean="0"/>
              <a:t>Turkey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costalessgolf.com/photos/Papillon%20Ayscha%20P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520" y="1318034"/>
            <a:ext cx="3921253" cy="2527076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8520" y="444731"/>
            <a:ext cx="8229600" cy="873303"/>
          </a:xfrm>
        </p:spPr>
        <p:txBody>
          <a:bodyPr/>
          <a:lstStyle/>
          <a:p>
            <a:pPr algn="ctr"/>
            <a:r>
              <a:rPr lang="es-ES" dirty="0" err="1" smtClean="0"/>
              <a:t>Location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520" y="4161034"/>
            <a:ext cx="7835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Hotel </a:t>
            </a:r>
            <a:r>
              <a:rPr lang="es-ES" dirty="0" err="1" smtClean="0"/>
              <a:t>Papillon</a:t>
            </a:r>
            <a:r>
              <a:rPr lang="es-ES" dirty="0" smtClean="0"/>
              <a:t> AYSCHA, </a:t>
            </a:r>
            <a:r>
              <a:rPr lang="es-ES" dirty="0" err="1" smtClean="0"/>
              <a:t>Belek</a:t>
            </a:r>
            <a:r>
              <a:rPr lang="es-ES" dirty="0" smtClean="0"/>
              <a:t>, Antalya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450 Euros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double</a:t>
            </a:r>
            <a:r>
              <a:rPr lang="es-ES" dirty="0" smtClean="0"/>
              <a:t> </a:t>
            </a:r>
            <a:r>
              <a:rPr lang="es-ES" dirty="0" err="1" smtClean="0"/>
              <a:t>room</a:t>
            </a:r>
            <a:r>
              <a:rPr lang="es-ES" dirty="0" smtClean="0"/>
              <a:t>, 590 Euros </a:t>
            </a:r>
            <a:r>
              <a:rPr lang="es-ES" dirty="0" err="1" smtClean="0"/>
              <a:t>for</a:t>
            </a:r>
            <a:r>
              <a:rPr lang="es-ES" dirty="0" smtClean="0"/>
              <a:t> single </a:t>
            </a:r>
            <a:r>
              <a:rPr lang="es-ES" dirty="0" err="1" smtClean="0"/>
              <a:t>room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err="1" smtClean="0"/>
              <a:t>Package</a:t>
            </a:r>
            <a:r>
              <a:rPr lang="es-ES" dirty="0" smtClean="0"/>
              <a:t> </a:t>
            </a:r>
            <a:r>
              <a:rPr lang="es-ES" dirty="0" err="1" smtClean="0"/>
              <a:t>included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-inclusive hotel </a:t>
            </a:r>
            <a:r>
              <a:rPr lang="es-ES" dirty="0" err="1" smtClean="0"/>
              <a:t>accommodation</a:t>
            </a:r>
            <a:r>
              <a:rPr lang="es-ES" dirty="0" smtClean="0"/>
              <a:t>, </a:t>
            </a:r>
            <a:r>
              <a:rPr lang="es-ES" dirty="0" err="1" smtClean="0"/>
              <a:t>airport</a:t>
            </a:r>
            <a:r>
              <a:rPr lang="es-ES" dirty="0" smtClean="0"/>
              <a:t> </a:t>
            </a:r>
            <a:r>
              <a:rPr lang="es-ES" dirty="0" err="1" smtClean="0"/>
              <a:t>transfers</a:t>
            </a:r>
            <a:r>
              <a:rPr lang="es-ES" dirty="0" smtClean="0"/>
              <a:t>, </a:t>
            </a:r>
            <a:r>
              <a:rPr lang="es-ES" dirty="0" err="1" smtClean="0"/>
              <a:t>half-day</a:t>
            </a:r>
            <a:r>
              <a:rPr lang="es-ES" dirty="0" smtClean="0"/>
              <a:t> </a:t>
            </a:r>
            <a:r>
              <a:rPr lang="es-ES" dirty="0" err="1" smtClean="0"/>
              <a:t>excursion</a:t>
            </a:r>
            <a:r>
              <a:rPr lang="es-ES" dirty="0" smtClean="0"/>
              <a:t>,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coffee</a:t>
            </a:r>
            <a:r>
              <a:rPr lang="es-ES" dirty="0" smtClean="0"/>
              <a:t> </a:t>
            </a:r>
            <a:r>
              <a:rPr lang="es-ES" dirty="0" err="1" smtClean="0"/>
              <a:t>breaks</a:t>
            </a:r>
            <a:r>
              <a:rPr lang="es-ES" dirty="0" smtClean="0"/>
              <a:t> per </a:t>
            </a:r>
            <a:r>
              <a:rPr lang="es-ES" dirty="0" err="1" smtClean="0"/>
              <a:t>day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4098" name="Picture 2" descr="http://media-cdn.tripadvisor.com/media/photo-s/01/4b/3f/07/mmmm-mm-move-over-fat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9219" y="1306810"/>
            <a:ext cx="3358187" cy="2515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23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26" y="4923887"/>
            <a:ext cx="7772400" cy="1646489"/>
          </a:xfrm>
        </p:spPr>
        <p:txBody>
          <a:bodyPr>
            <a:normAutofit/>
          </a:bodyPr>
          <a:lstStyle/>
          <a:p>
            <a:r>
              <a:rPr lang="es-ES" sz="2000" dirty="0" err="1" smtClean="0"/>
              <a:t>Highest</a:t>
            </a:r>
            <a:r>
              <a:rPr lang="es-ES" sz="2000" dirty="0" smtClean="0"/>
              <a:t> </a:t>
            </a:r>
            <a:r>
              <a:rPr lang="es-ES" sz="2000" dirty="0" err="1" smtClean="0"/>
              <a:t>ever</a:t>
            </a:r>
            <a:r>
              <a:rPr lang="es-ES" sz="2000" dirty="0" smtClean="0"/>
              <a:t> </a:t>
            </a:r>
            <a:r>
              <a:rPr lang="es-ES" sz="2000" dirty="0" err="1" smtClean="0"/>
              <a:t>participation</a:t>
            </a:r>
            <a:endParaRPr lang="es-ES" sz="2000" dirty="0" smtClean="0"/>
          </a:p>
          <a:p>
            <a:r>
              <a:rPr lang="es-ES" sz="2000" dirty="0" smtClean="0"/>
              <a:t>74 </a:t>
            </a:r>
            <a:r>
              <a:rPr lang="es-ES" sz="2000" dirty="0" err="1" smtClean="0"/>
              <a:t>students</a:t>
            </a:r>
            <a:r>
              <a:rPr lang="es-ES" sz="2000" dirty="0" smtClean="0"/>
              <a:t> </a:t>
            </a:r>
            <a:r>
              <a:rPr lang="es-ES" sz="2000" dirty="0" err="1" smtClean="0"/>
              <a:t>attended</a:t>
            </a:r>
            <a:endParaRPr lang="es-ES" sz="2000" dirty="0" smtClean="0"/>
          </a:p>
          <a:p>
            <a:r>
              <a:rPr lang="es-ES" sz="2000" dirty="0" err="1" smtClean="0"/>
              <a:t>From</a:t>
            </a:r>
            <a:r>
              <a:rPr lang="es-ES" sz="2000" dirty="0" smtClean="0"/>
              <a:t> 25 </a:t>
            </a:r>
            <a:r>
              <a:rPr lang="es-ES" sz="2000" dirty="0" err="1" smtClean="0"/>
              <a:t>institutions</a:t>
            </a:r>
            <a:r>
              <a:rPr lang="es-ES" sz="2000" dirty="0" smtClean="0"/>
              <a:t> in 13 </a:t>
            </a:r>
            <a:r>
              <a:rPr lang="es-ES" sz="2000" dirty="0" err="1" smtClean="0"/>
              <a:t>countries</a:t>
            </a:r>
            <a:endParaRPr lang="es-ES" sz="2000" dirty="0" smtClean="0"/>
          </a:p>
          <a:p>
            <a:r>
              <a:rPr lang="es-ES" sz="2000" dirty="0" err="1" smtClean="0"/>
              <a:t>Annual</a:t>
            </a:r>
            <a:r>
              <a:rPr lang="es-ES" sz="2000" dirty="0" smtClean="0"/>
              <a:t> </a:t>
            </a:r>
            <a:r>
              <a:rPr lang="es-ES" sz="2000" dirty="0" err="1" smtClean="0"/>
              <a:t>European</a:t>
            </a:r>
            <a:r>
              <a:rPr lang="es-ES" sz="2000" dirty="0" smtClean="0"/>
              <a:t> </a:t>
            </a:r>
            <a:r>
              <a:rPr lang="es-ES" sz="2000" dirty="0" err="1" smtClean="0"/>
              <a:t>school</a:t>
            </a:r>
            <a:r>
              <a:rPr lang="es-ES" sz="2000" dirty="0" smtClean="0"/>
              <a:t> </a:t>
            </a:r>
            <a:r>
              <a:rPr lang="es-ES" sz="2000" dirty="0" err="1" smtClean="0"/>
              <a:t>seems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be</a:t>
            </a:r>
            <a:r>
              <a:rPr lang="es-ES" sz="2000" dirty="0" smtClean="0"/>
              <a:t> a </a:t>
            </a:r>
            <a:r>
              <a:rPr lang="es-ES" sz="2000" dirty="0" err="1" smtClean="0"/>
              <a:t>good</a:t>
            </a:r>
            <a:r>
              <a:rPr lang="es-ES" sz="2000" dirty="0" smtClean="0"/>
              <a:t> idea!</a:t>
            </a:r>
            <a:endParaRPr lang="es-E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249"/>
            <a:ext cx="8229600" cy="814937"/>
          </a:xfrm>
        </p:spPr>
        <p:txBody>
          <a:bodyPr/>
          <a:lstStyle/>
          <a:p>
            <a:pPr algn="ctr"/>
            <a:r>
              <a:rPr lang="es-ES" dirty="0" err="1" smtClean="0"/>
              <a:t>Students</a:t>
            </a:r>
            <a:endParaRPr lang="en-US" dirty="0"/>
          </a:p>
        </p:txBody>
      </p:sp>
      <p:pic>
        <p:nvPicPr>
          <p:cNvPr id="10" name="Picture 9" descr="esit_anim_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52" y="1045342"/>
            <a:ext cx="7561774" cy="3780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5094"/>
          <a:stretch>
            <a:fillRect/>
          </a:stretch>
        </p:blipFill>
        <p:spPr bwMode="auto">
          <a:xfrm>
            <a:off x="6225907" y="4261283"/>
            <a:ext cx="2918093" cy="25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14" y="225469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3151" y="1227551"/>
            <a:ext cx="8492645" cy="528598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 smtClean="0"/>
              <a:t>Lecturers</a:t>
            </a:r>
            <a:r>
              <a:rPr lang="es-ES" sz="1800" dirty="0" smtClean="0"/>
              <a:t> and </a:t>
            </a:r>
            <a:r>
              <a:rPr lang="es-ES" sz="1800" dirty="0" err="1" smtClean="0"/>
              <a:t>Lecure</a:t>
            </a:r>
            <a:r>
              <a:rPr lang="es-ES" sz="1800" dirty="0" smtClean="0"/>
              <a:t> </a:t>
            </a:r>
            <a:r>
              <a:rPr lang="es-ES" sz="1800" dirty="0" err="1" smtClean="0"/>
              <a:t>Titles</a:t>
            </a:r>
            <a:r>
              <a:rPr lang="es-ES" sz="1800" dirty="0" smtClean="0"/>
              <a:t>:</a:t>
            </a:r>
          </a:p>
          <a:p>
            <a:pPr lvl="1"/>
            <a:r>
              <a:rPr lang="es-ES" sz="1800" dirty="0" err="1" smtClean="0">
                <a:solidFill>
                  <a:srgbClr val="FFFF00"/>
                </a:solidFill>
              </a:rPr>
              <a:t>Frans</a:t>
            </a:r>
            <a:r>
              <a:rPr lang="es-ES" sz="1800" dirty="0" smtClean="0">
                <a:solidFill>
                  <a:srgbClr val="FFFF00"/>
                </a:solidFill>
              </a:rPr>
              <a:t> </a:t>
            </a:r>
            <a:r>
              <a:rPr lang="es-ES" sz="1800" dirty="0" err="1" smtClean="0">
                <a:solidFill>
                  <a:srgbClr val="FFFF00"/>
                </a:solidFill>
              </a:rPr>
              <a:t>Willems</a:t>
            </a:r>
            <a:r>
              <a:rPr lang="es-ES" sz="1800" dirty="0" smtClean="0"/>
              <a:t> (</a:t>
            </a:r>
            <a:r>
              <a:rPr lang="es-ES" sz="1800" dirty="0" err="1" smtClean="0"/>
              <a:t>Eindhoven</a:t>
            </a:r>
            <a:r>
              <a:rPr lang="es-ES" sz="1800" dirty="0" smtClean="0"/>
              <a:t> </a:t>
            </a:r>
            <a:r>
              <a:rPr lang="es-ES" sz="1800" dirty="0" err="1" smtClean="0"/>
              <a:t>University</a:t>
            </a:r>
            <a:r>
              <a:rPr lang="es-ES" sz="1800" dirty="0" smtClean="0"/>
              <a:t> of </a:t>
            </a:r>
            <a:r>
              <a:rPr lang="es-ES" sz="1800" dirty="0" err="1" smtClean="0"/>
              <a:t>Technology</a:t>
            </a:r>
            <a:r>
              <a:rPr lang="es-ES" sz="1800" dirty="0" smtClean="0"/>
              <a:t>, </a:t>
            </a:r>
            <a:r>
              <a:rPr lang="es-ES" sz="1800" dirty="0" err="1" smtClean="0"/>
              <a:t>Netherlands</a:t>
            </a:r>
            <a:r>
              <a:rPr lang="es-ES" sz="1800" dirty="0" smtClean="0"/>
              <a:t>)</a:t>
            </a:r>
          </a:p>
          <a:p>
            <a:pPr lvl="1">
              <a:buNone/>
            </a:pPr>
            <a:r>
              <a:rPr lang="es-ES" sz="1800" dirty="0" smtClean="0"/>
              <a:t>	</a:t>
            </a:r>
            <a:r>
              <a:rPr lang="es-ES" sz="1800" dirty="0" err="1" smtClean="0"/>
              <a:t>Introduction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Universal </a:t>
            </a:r>
            <a:r>
              <a:rPr lang="es-ES" sz="1800" dirty="0" err="1" smtClean="0"/>
              <a:t>Source</a:t>
            </a:r>
            <a:r>
              <a:rPr lang="es-ES" sz="1800" dirty="0" smtClean="0"/>
              <a:t> </a:t>
            </a:r>
            <a:r>
              <a:rPr lang="es-ES" sz="1800" dirty="0" err="1" smtClean="0"/>
              <a:t>Coding</a:t>
            </a:r>
            <a:r>
              <a:rPr lang="es-ES" sz="1800" dirty="0" smtClean="0"/>
              <a:t> and </a:t>
            </a:r>
            <a:r>
              <a:rPr lang="es-ES" sz="1800" dirty="0" err="1" smtClean="0"/>
              <a:t>Biometrics</a:t>
            </a:r>
            <a:endParaRPr lang="es-ES" sz="1800" dirty="0" smtClean="0"/>
          </a:p>
          <a:p>
            <a:pPr lvl="1"/>
            <a:r>
              <a:rPr lang="es-ES" sz="1800" dirty="0" smtClean="0">
                <a:solidFill>
                  <a:srgbClr val="FFFF00"/>
                </a:solidFill>
              </a:rPr>
              <a:t>Michael </a:t>
            </a:r>
            <a:r>
              <a:rPr lang="es-ES" sz="1800" dirty="0" err="1" smtClean="0">
                <a:solidFill>
                  <a:srgbClr val="FFFF00"/>
                </a:solidFill>
              </a:rPr>
              <a:t>Gastpar</a:t>
            </a:r>
            <a:r>
              <a:rPr lang="es-ES" sz="1800" dirty="0" smtClean="0"/>
              <a:t> (UC Berkeley, USA and EPFL, </a:t>
            </a:r>
            <a:r>
              <a:rPr lang="es-ES" sz="1800" dirty="0" err="1" smtClean="0"/>
              <a:t>Switzerland</a:t>
            </a:r>
            <a:r>
              <a:rPr lang="es-ES" sz="1800" dirty="0" smtClean="0"/>
              <a:t>)</a:t>
            </a:r>
          </a:p>
          <a:p>
            <a:pPr lvl="1">
              <a:buNone/>
            </a:pPr>
            <a:r>
              <a:rPr lang="es-ES" sz="1800" dirty="0" smtClean="0"/>
              <a:t>	</a:t>
            </a:r>
            <a:r>
              <a:rPr lang="es-ES" sz="1800" dirty="0" err="1" smtClean="0"/>
              <a:t>Algebraic</a:t>
            </a:r>
            <a:r>
              <a:rPr lang="es-ES" sz="1800" dirty="0" smtClean="0"/>
              <a:t> </a:t>
            </a:r>
            <a:r>
              <a:rPr lang="es-ES" sz="1800" dirty="0" err="1" smtClean="0"/>
              <a:t>Structure</a:t>
            </a:r>
            <a:r>
              <a:rPr lang="es-ES" sz="1800" dirty="0" smtClean="0"/>
              <a:t> in Network </a:t>
            </a:r>
            <a:r>
              <a:rPr lang="es-ES" sz="1800" dirty="0" err="1" smtClean="0"/>
              <a:t>Information</a:t>
            </a:r>
            <a:r>
              <a:rPr lang="es-ES" sz="1800" dirty="0" smtClean="0"/>
              <a:t> </a:t>
            </a:r>
            <a:r>
              <a:rPr lang="es-ES" sz="1800" dirty="0" err="1" smtClean="0"/>
              <a:t>Theory</a:t>
            </a:r>
            <a:endParaRPr lang="es-ES" sz="1800" dirty="0" smtClean="0"/>
          </a:p>
          <a:p>
            <a:pPr lvl="1"/>
            <a:r>
              <a:rPr lang="es-ES" sz="1800" dirty="0" err="1" smtClean="0">
                <a:solidFill>
                  <a:srgbClr val="FFFF00"/>
                </a:solidFill>
              </a:rPr>
              <a:t>Sennur</a:t>
            </a:r>
            <a:r>
              <a:rPr lang="es-ES" sz="1800" dirty="0" smtClean="0">
                <a:solidFill>
                  <a:srgbClr val="FFFF00"/>
                </a:solidFill>
              </a:rPr>
              <a:t> </a:t>
            </a:r>
            <a:r>
              <a:rPr lang="es-ES" sz="1800" dirty="0" err="1" smtClean="0">
                <a:solidFill>
                  <a:srgbClr val="FFFF00"/>
                </a:solidFill>
              </a:rPr>
              <a:t>Ulukus</a:t>
            </a:r>
            <a:r>
              <a:rPr lang="es-ES" sz="1800" dirty="0" smtClean="0"/>
              <a:t> (</a:t>
            </a:r>
            <a:r>
              <a:rPr lang="es-ES" sz="1800" dirty="0" err="1" smtClean="0"/>
              <a:t>University</a:t>
            </a:r>
            <a:r>
              <a:rPr lang="es-ES" sz="1800" dirty="0" smtClean="0"/>
              <a:t> of Maryland, USA)  </a:t>
            </a:r>
          </a:p>
          <a:p>
            <a:pPr lvl="1">
              <a:buNone/>
            </a:pPr>
            <a:r>
              <a:rPr lang="es-ES" sz="1800" dirty="0" smtClean="0"/>
              <a:t>	</a:t>
            </a:r>
            <a:r>
              <a:rPr lang="es-ES" sz="1800" dirty="0" err="1" smtClean="0"/>
              <a:t>Information</a:t>
            </a:r>
            <a:r>
              <a:rPr lang="es-ES" sz="1800" dirty="0" smtClean="0"/>
              <a:t> </a:t>
            </a:r>
            <a:r>
              <a:rPr lang="es-ES" sz="1800" dirty="0" err="1" smtClean="0"/>
              <a:t>Theoretic</a:t>
            </a:r>
            <a:r>
              <a:rPr lang="es-ES" sz="1800" dirty="0" smtClean="0"/>
              <a:t> Security</a:t>
            </a:r>
          </a:p>
          <a:p>
            <a:pPr lvl="1"/>
            <a:r>
              <a:rPr lang="es-ES" sz="1800" dirty="0" smtClean="0">
                <a:solidFill>
                  <a:srgbClr val="FFFF00"/>
                </a:solidFill>
              </a:rPr>
              <a:t>Gerhard </a:t>
            </a:r>
            <a:r>
              <a:rPr lang="es-ES" sz="1800" dirty="0" err="1" smtClean="0">
                <a:solidFill>
                  <a:srgbClr val="FFFF00"/>
                </a:solidFill>
              </a:rPr>
              <a:t>Kramer</a:t>
            </a:r>
            <a:r>
              <a:rPr lang="es-ES" sz="1800" dirty="0" smtClean="0"/>
              <a:t> (</a:t>
            </a:r>
            <a:r>
              <a:rPr lang="en-US" sz="1800" dirty="0" err="1" smtClean="0"/>
              <a:t>Technische</a:t>
            </a:r>
            <a:r>
              <a:rPr lang="en-US" sz="1800" dirty="0" smtClean="0"/>
              <a:t> </a:t>
            </a:r>
            <a:r>
              <a:rPr lang="en-US" sz="1800" dirty="0" err="1" smtClean="0"/>
              <a:t>Universität</a:t>
            </a:r>
            <a:r>
              <a:rPr lang="en-US" sz="1800" dirty="0" smtClean="0"/>
              <a:t> </a:t>
            </a:r>
            <a:r>
              <a:rPr lang="en-US" sz="1800" dirty="0" err="1" smtClean="0"/>
              <a:t>München</a:t>
            </a:r>
            <a:r>
              <a:rPr lang="es-ES" sz="1800" dirty="0" smtClean="0"/>
              <a:t>, </a:t>
            </a:r>
            <a:r>
              <a:rPr lang="es-ES" sz="1800" dirty="0" err="1" smtClean="0"/>
              <a:t>Germany</a:t>
            </a:r>
            <a:r>
              <a:rPr lang="es-ES" sz="1800" dirty="0" smtClean="0"/>
              <a:t>)</a:t>
            </a:r>
          </a:p>
          <a:p>
            <a:pPr lvl="1">
              <a:buNone/>
            </a:pPr>
            <a:r>
              <a:rPr lang="es-ES" sz="1800" dirty="0" smtClean="0"/>
              <a:t>	</a:t>
            </a:r>
            <a:r>
              <a:rPr lang="en-US" sz="1800" b="1" dirty="0" smtClean="0"/>
              <a:t> </a:t>
            </a:r>
            <a:r>
              <a:rPr lang="en-US" sz="1800" dirty="0" smtClean="0"/>
              <a:t>Network Flow and Network Coding</a:t>
            </a:r>
            <a:endParaRPr lang="es-ES" sz="1800" dirty="0" smtClean="0"/>
          </a:p>
          <a:p>
            <a:pPr lvl="1"/>
            <a:r>
              <a:rPr lang="es-ES" sz="1800" dirty="0" smtClean="0">
                <a:solidFill>
                  <a:srgbClr val="FFFF00"/>
                </a:solidFill>
              </a:rPr>
              <a:t>Amos </a:t>
            </a:r>
            <a:r>
              <a:rPr lang="es-ES" sz="1800" dirty="0" err="1" smtClean="0">
                <a:solidFill>
                  <a:srgbClr val="FFFF00"/>
                </a:solidFill>
              </a:rPr>
              <a:t>Lapidoth</a:t>
            </a:r>
            <a:r>
              <a:rPr lang="es-ES" sz="1800" dirty="0" smtClean="0"/>
              <a:t> (ETHZ, </a:t>
            </a:r>
            <a:r>
              <a:rPr lang="es-ES" sz="1800" dirty="0" err="1" smtClean="0"/>
              <a:t>Switzerland</a:t>
            </a:r>
            <a:r>
              <a:rPr lang="es-ES" sz="1800" dirty="0" smtClean="0"/>
              <a:t>)  (90 minute </a:t>
            </a:r>
            <a:r>
              <a:rPr lang="es-ES" sz="1800" dirty="0" err="1" smtClean="0"/>
              <a:t>lecture</a:t>
            </a:r>
            <a:r>
              <a:rPr lang="es-ES" sz="1800" dirty="0" smtClean="0"/>
              <a:t>)</a:t>
            </a:r>
          </a:p>
          <a:p>
            <a:pPr lvl="1">
              <a:buNone/>
            </a:pPr>
            <a:r>
              <a:rPr lang="es-ES" sz="1800" dirty="0" smtClean="0"/>
              <a:t>	</a:t>
            </a:r>
            <a:r>
              <a:rPr lang="es-ES" sz="1800" dirty="0" err="1" smtClean="0"/>
              <a:t>Two</a:t>
            </a:r>
            <a:r>
              <a:rPr lang="es-ES" sz="1800" dirty="0" smtClean="0"/>
              <a:t> </a:t>
            </a:r>
            <a:r>
              <a:rPr lang="es-ES" sz="1800" dirty="0" err="1" smtClean="0"/>
              <a:t>by</a:t>
            </a:r>
            <a:r>
              <a:rPr lang="es-ES" sz="1800" dirty="0" smtClean="0"/>
              <a:t> </a:t>
            </a:r>
            <a:r>
              <a:rPr lang="es-ES" sz="1800" dirty="0" err="1" smtClean="0"/>
              <a:t>Gel'fand</a:t>
            </a:r>
            <a:r>
              <a:rPr lang="es-ES" sz="1800" dirty="0" smtClean="0"/>
              <a:t> and </a:t>
            </a:r>
            <a:r>
              <a:rPr lang="es-ES" sz="1800" dirty="0" err="1" smtClean="0"/>
              <a:t>Pinsker</a:t>
            </a:r>
            <a:endParaRPr lang="en-US" sz="1800" dirty="0" smtClean="0"/>
          </a:p>
          <a:p>
            <a:pPr lvl="1"/>
            <a:r>
              <a:rPr lang="es-ES" sz="1800" dirty="0" smtClean="0">
                <a:solidFill>
                  <a:srgbClr val="FFFF00"/>
                </a:solidFill>
              </a:rPr>
              <a:t>Alex </a:t>
            </a:r>
            <a:r>
              <a:rPr lang="es-ES" sz="1800" dirty="0" err="1" smtClean="0">
                <a:solidFill>
                  <a:srgbClr val="FFFF00"/>
                </a:solidFill>
              </a:rPr>
              <a:t>Dimakis</a:t>
            </a:r>
            <a:r>
              <a:rPr lang="es-ES" sz="1800" dirty="0" smtClean="0"/>
              <a:t> (</a:t>
            </a:r>
            <a:r>
              <a:rPr lang="es-ES" sz="1800" dirty="0" err="1" smtClean="0"/>
              <a:t>University</a:t>
            </a:r>
            <a:r>
              <a:rPr lang="es-ES" sz="1800" dirty="0" smtClean="0"/>
              <a:t> of </a:t>
            </a:r>
            <a:r>
              <a:rPr lang="es-ES" sz="1800" dirty="0" err="1" smtClean="0"/>
              <a:t>Southern</a:t>
            </a:r>
            <a:r>
              <a:rPr lang="es-ES" sz="1800" dirty="0" smtClean="0"/>
              <a:t> California, USA)</a:t>
            </a:r>
          </a:p>
          <a:p>
            <a:pPr lvl="1">
              <a:buNone/>
            </a:pPr>
            <a:r>
              <a:rPr lang="es-ES" sz="1800" dirty="0" smtClean="0"/>
              <a:t>	Network </a:t>
            </a:r>
            <a:r>
              <a:rPr lang="es-ES" sz="1800" dirty="0" err="1" smtClean="0"/>
              <a:t>Coding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Distributed</a:t>
            </a:r>
            <a:r>
              <a:rPr lang="es-ES" sz="1800" dirty="0" smtClean="0"/>
              <a:t> Storage</a:t>
            </a:r>
          </a:p>
          <a:p>
            <a:pPr lvl="1">
              <a:buNone/>
            </a:pPr>
            <a:r>
              <a:rPr lang="es-ES" sz="1800" dirty="0" smtClean="0"/>
              <a:t>(</a:t>
            </a:r>
            <a:r>
              <a:rPr lang="es-ES" sz="1800" dirty="0" err="1" smtClean="0"/>
              <a:t>Meir</a:t>
            </a:r>
            <a:r>
              <a:rPr lang="es-ES" sz="1800" dirty="0" smtClean="0"/>
              <a:t> </a:t>
            </a:r>
            <a:r>
              <a:rPr lang="es-ES" sz="1800" dirty="0" err="1" smtClean="0"/>
              <a:t>Feder</a:t>
            </a:r>
            <a:r>
              <a:rPr lang="es-ES" sz="1800" dirty="0" smtClean="0"/>
              <a:t> </a:t>
            </a:r>
            <a:r>
              <a:rPr lang="es-ES" sz="1800" dirty="0" err="1" smtClean="0"/>
              <a:t>had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cancel </a:t>
            </a:r>
            <a:r>
              <a:rPr lang="es-ES" sz="1800" dirty="0" err="1" smtClean="0"/>
              <a:t>for</a:t>
            </a:r>
            <a:r>
              <a:rPr lang="es-ES" sz="1800" dirty="0" smtClean="0"/>
              <a:t> personal </a:t>
            </a:r>
            <a:r>
              <a:rPr lang="es-ES" sz="1800" dirty="0" err="1" smtClean="0"/>
              <a:t>reasons</a:t>
            </a:r>
            <a:r>
              <a:rPr lang="es-ES" sz="1800" dirty="0" smtClean="0"/>
              <a:t>. Gerhard </a:t>
            </a:r>
            <a:r>
              <a:rPr lang="es-ES" sz="1800" dirty="0" err="1" smtClean="0"/>
              <a:t>Kramer</a:t>
            </a:r>
            <a:r>
              <a:rPr lang="es-ES" sz="1800" dirty="0" smtClean="0"/>
              <a:t> </a:t>
            </a:r>
            <a:r>
              <a:rPr lang="es-ES" sz="1800" dirty="0" err="1" smtClean="0"/>
              <a:t>kindly</a:t>
            </a:r>
            <a:r>
              <a:rPr lang="es-ES" sz="1800" dirty="0" smtClean="0"/>
              <a:t> </a:t>
            </a:r>
            <a:r>
              <a:rPr lang="es-ES" sz="1800" dirty="0" err="1" smtClean="0"/>
              <a:t>agreed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replace</a:t>
            </a:r>
            <a:r>
              <a:rPr lang="es-ES" sz="1800" dirty="0" smtClean="0"/>
              <a:t> </a:t>
            </a:r>
            <a:r>
              <a:rPr lang="es-ES" sz="1800" dirty="0" err="1" smtClean="0"/>
              <a:t>him</a:t>
            </a:r>
            <a:r>
              <a:rPr lang="es-ES" sz="1800" dirty="0" smtClean="0"/>
              <a:t>.)</a:t>
            </a:r>
          </a:p>
          <a:p>
            <a:r>
              <a:rPr lang="en-US" sz="1800" dirty="0" smtClean="0"/>
              <a:t>4 hours morning lecture + Student presentations in the afternoon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03.blogcu.com/v2/images/orj/a/l/a/alanya-fotograflari/alanya-fotograflari_133973117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9926" y="1597981"/>
            <a:ext cx="3008866" cy="250181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6319"/>
            <a:ext cx="8256233" cy="520178"/>
          </a:xfrm>
        </p:spPr>
        <p:txBody>
          <a:bodyPr>
            <a:normAutofit/>
          </a:bodyPr>
          <a:lstStyle/>
          <a:p>
            <a:r>
              <a:rPr lang="es-ES" dirty="0" err="1" smtClean="0"/>
              <a:t>Trip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nearby</a:t>
            </a:r>
            <a:r>
              <a:rPr lang="es-ES" dirty="0" smtClean="0"/>
              <a:t> </a:t>
            </a:r>
            <a:r>
              <a:rPr lang="es-ES" dirty="0" err="1" smtClean="0"/>
              <a:t>historical</a:t>
            </a:r>
            <a:r>
              <a:rPr lang="es-ES" dirty="0" smtClean="0"/>
              <a:t> </a:t>
            </a:r>
            <a:r>
              <a:rPr lang="es-ES" dirty="0" err="1" smtClean="0"/>
              <a:t>sites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3919"/>
          </a:xfrm>
        </p:spPr>
        <p:txBody>
          <a:bodyPr/>
          <a:lstStyle/>
          <a:p>
            <a:pPr algn="ctr"/>
            <a:r>
              <a:rPr lang="es-ES" dirty="0" err="1" smtClean="0"/>
              <a:t>Sightseeing</a:t>
            </a:r>
            <a:endParaRPr lang="en-US" dirty="0"/>
          </a:p>
        </p:txBody>
      </p:sp>
      <p:pic>
        <p:nvPicPr>
          <p:cNvPr id="2056" name="Picture 8" descr="http://e-turkey.net/var/albums/antalya_kaleici/dia_vu_antalya_kaleici_004581xw.jpg?m=1326750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9" y="4405703"/>
            <a:ext cx="3377933" cy="2218177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thumb/6/67/Sunrise_apollo_side.jpg/300px-Sunrise_apollo_s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0124" y="2352782"/>
            <a:ext cx="2669802" cy="3337252"/>
          </a:xfrm>
          <a:prstGeom prst="rect">
            <a:avLst/>
          </a:prstGeom>
          <a:noFill/>
        </p:spPr>
      </p:pic>
      <p:pic>
        <p:nvPicPr>
          <p:cNvPr id="4" name="Picture 8" descr="http://www.turkeyholidaysguide.com/wp-content/uploads/2008/12/aspendos-theat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597981"/>
            <a:ext cx="3062288" cy="2563953"/>
          </a:xfrm>
          <a:prstGeom prst="rect">
            <a:avLst/>
          </a:prstGeom>
          <a:noFill/>
        </p:spPr>
      </p:pic>
      <p:pic>
        <p:nvPicPr>
          <p:cNvPr id="2054" name="Picture 6" descr="http://kundeweb.aggressive.no/users/dittferiested.no/galleri/large/Side%20-%20tempelrester%20i%20forgrunnen%20og%20teater%20i%20bakgrunne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6087" y="4340359"/>
            <a:ext cx="3152705" cy="2283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830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err="1" smtClean="0"/>
              <a:t>Student</a:t>
            </a:r>
            <a:r>
              <a:rPr lang="es-ES" sz="3600" dirty="0" smtClean="0"/>
              <a:t> </a:t>
            </a:r>
            <a:r>
              <a:rPr lang="es-ES" sz="3600" dirty="0" err="1" smtClean="0"/>
              <a:t>Feedback</a:t>
            </a:r>
            <a:r>
              <a:rPr lang="es-ES" sz="3600" dirty="0" smtClean="0"/>
              <a:t>: </a:t>
            </a:r>
            <a:r>
              <a:rPr lang="es-ES" sz="3600" dirty="0" err="1" smtClean="0"/>
              <a:t>Satisfaction</a:t>
            </a:r>
            <a:r>
              <a:rPr lang="es-ES" sz="3600" dirty="0" smtClean="0"/>
              <a:t> </a:t>
            </a:r>
            <a:r>
              <a:rPr lang="es-ES" sz="3600" dirty="0" err="1" smtClean="0"/>
              <a:t>with</a:t>
            </a:r>
            <a:r>
              <a:rPr lang="es-ES" sz="3600" dirty="0" smtClean="0"/>
              <a:t> ….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mostly</a:t>
            </a:r>
            <a:r>
              <a:rPr lang="es-ES" dirty="0" smtClean="0"/>
              <a:t> </a:t>
            </a:r>
            <a:r>
              <a:rPr lang="es-ES" dirty="0" err="1" smtClean="0"/>
              <a:t>satisfied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variety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depth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lectures</a:t>
            </a:r>
            <a:r>
              <a:rPr lang="es-ES" dirty="0" smtClean="0"/>
              <a:t>. </a:t>
            </a:r>
          </a:p>
          <a:p>
            <a:r>
              <a:rPr lang="es-ES" dirty="0" err="1" smtClean="0"/>
              <a:t>Student</a:t>
            </a:r>
            <a:r>
              <a:rPr lang="es-ES" dirty="0" smtClean="0"/>
              <a:t> </a:t>
            </a:r>
            <a:r>
              <a:rPr lang="es-ES" dirty="0" err="1" smtClean="0"/>
              <a:t>presentations</a:t>
            </a:r>
            <a:r>
              <a:rPr lang="es-ES" dirty="0" smtClean="0"/>
              <a:t> </a:t>
            </a:r>
            <a:r>
              <a:rPr lang="es-ES" dirty="0" err="1" smtClean="0"/>
              <a:t>considered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too</a:t>
            </a:r>
            <a:r>
              <a:rPr lang="es-ES" dirty="0" smtClean="0"/>
              <a:t> short (~13 minutes). </a:t>
            </a:r>
          </a:p>
          <a:p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future</a:t>
            </a:r>
            <a:r>
              <a:rPr lang="es-ES" dirty="0" smtClean="0"/>
              <a:t> </a:t>
            </a:r>
            <a:r>
              <a:rPr lang="es-ES" dirty="0" err="1" smtClean="0"/>
              <a:t>organizations</a:t>
            </a:r>
            <a:r>
              <a:rPr lang="es-ES" dirty="0" smtClean="0"/>
              <a:t>: Poster </a:t>
            </a:r>
            <a:r>
              <a:rPr lang="es-ES" dirty="0" err="1" smtClean="0"/>
              <a:t>presentations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better</a:t>
            </a: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possible</a:t>
            </a:r>
            <a:r>
              <a:rPr lang="es-ES" dirty="0" smtClean="0"/>
              <a:t> </a:t>
            </a:r>
            <a:r>
              <a:rPr lang="es-ES" dirty="0" err="1" smtClean="0"/>
              <a:t>logistically</a:t>
            </a:r>
            <a:r>
              <a:rPr lang="es-ES" dirty="0" smtClean="0"/>
              <a:t>. </a:t>
            </a:r>
          </a:p>
          <a:p>
            <a:endParaRPr lang="es-E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err="1" smtClean="0"/>
              <a:t>Feedback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Received</a:t>
            </a:r>
            <a:r>
              <a:rPr lang="es-ES" dirty="0" smtClean="0"/>
              <a:t> </a:t>
            </a:r>
            <a:r>
              <a:rPr lang="en-US" dirty="0" smtClean="0"/>
              <a:t>16K Euros </a:t>
            </a:r>
            <a:r>
              <a:rPr lang="en-US" dirty="0" smtClean="0"/>
              <a:t>from </a:t>
            </a:r>
            <a:r>
              <a:rPr lang="en-US" dirty="0" smtClean="0"/>
              <a:t>IEEE IT Society</a:t>
            </a:r>
            <a:endParaRPr lang="en-US" dirty="0" smtClean="0"/>
          </a:p>
          <a:p>
            <a:r>
              <a:rPr lang="en-US" dirty="0" smtClean="0"/>
              <a:t>5K Euros for the accommodation of lecturers and organizers</a:t>
            </a:r>
            <a:endParaRPr lang="en-US" dirty="0" smtClean="0"/>
          </a:p>
          <a:p>
            <a:r>
              <a:rPr lang="en-US" dirty="0" smtClean="0"/>
              <a:t>1.5K </a:t>
            </a:r>
            <a:r>
              <a:rPr lang="en-US" dirty="0" smtClean="0"/>
              <a:t>for </a:t>
            </a:r>
            <a:r>
              <a:rPr lang="en-US" dirty="0" smtClean="0"/>
              <a:t>travel expenses (most lecturers paid for their travel expenses)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Budget</a:t>
            </a:r>
            <a:r>
              <a:rPr lang="es-E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1752</TotalTime>
  <Words>266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European  School of  Information Theory   ESIT 2012  Antalya, Turkey</vt:lpstr>
      <vt:lpstr>Organization</vt:lpstr>
      <vt:lpstr>Location</vt:lpstr>
      <vt:lpstr>Students</vt:lpstr>
      <vt:lpstr>Program</vt:lpstr>
      <vt:lpstr>Sightseeing</vt:lpstr>
      <vt:lpstr> Student Feedback: Satisfaction with ….</vt:lpstr>
      <vt:lpstr>Feedback</vt:lpstr>
      <vt:lpstr>Budget </vt:lpstr>
      <vt:lpstr>THANKS!</vt:lpstr>
    </vt:vector>
  </TitlesOfParts>
  <Company>caltech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Salman Avestimehr</dc:creator>
  <cp:lastModifiedBy>cttc</cp:lastModifiedBy>
  <cp:revision>172</cp:revision>
  <cp:lastPrinted>2011-07-22T19:52:19Z</cp:lastPrinted>
  <dcterms:created xsi:type="dcterms:W3CDTF">2011-07-19T12:32:16Z</dcterms:created>
  <dcterms:modified xsi:type="dcterms:W3CDTF">2012-06-27T14:18:39Z</dcterms:modified>
</cp:coreProperties>
</file>