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4"/>
  </p:notesMasterIdLst>
  <p:sldIdLst>
    <p:sldId id="256" r:id="rId2"/>
    <p:sldId id="450" r:id="rId3"/>
    <p:sldId id="474" r:id="rId4"/>
    <p:sldId id="406" r:id="rId5"/>
    <p:sldId id="407" r:id="rId6"/>
    <p:sldId id="408" r:id="rId7"/>
    <p:sldId id="409" r:id="rId8"/>
    <p:sldId id="373" r:id="rId9"/>
    <p:sldId id="429" r:id="rId10"/>
    <p:sldId id="430" r:id="rId11"/>
    <p:sldId id="431" r:id="rId12"/>
    <p:sldId id="451" r:id="rId13"/>
    <p:sldId id="453" r:id="rId14"/>
    <p:sldId id="452" r:id="rId15"/>
    <p:sldId id="445" r:id="rId16"/>
    <p:sldId id="446" r:id="rId17"/>
    <p:sldId id="434" r:id="rId18"/>
    <p:sldId id="442" r:id="rId19"/>
    <p:sldId id="447" r:id="rId20"/>
    <p:sldId id="472" r:id="rId21"/>
    <p:sldId id="468" r:id="rId22"/>
    <p:sldId id="473" r:id="rId23"/>
    <p:sldId id="467" r:id="rId24"/>
    <p:sldId id="470" r:id="rId25"/>
    <p:sldId id="471" r:id="rId26"/>
    <p:sldId id="475" r:id="rId27"/>
    <p:sldId id="469" r:id="rId28"/>
    <p:sldId id="476" r:id="rId29"/>
    <p:sldId id="479" r:id="rId30"/>
    <p:sldId id="480" r:id="rId31"/>
    <p:sldId id="481" r:id="rId32"/>
    <p:sldId id="482" r:id="rId33"/>
    <p:sldId id="485" r:id="rId34"/>
    <p:sldId id="486" r:id="rId35"/>
    <p:sldId id="487" r:id="rId36"/>
    <p:sldId id="466" r:id="rId37"/>
    <p:sldId id="458" r:id="rId38"/>
    <p:sldId id="488" r:id="rId39"/>
    <p:sldId id="489" r:id="rId40"/>
    <p:sldId id="490" r:id="rId41"/>
    <p:sldId id="491" r:id="rId42"/>
    <p:sldId id="456" r:id="rId43"/>
  </p:sldIdLst>
  <p:sldSz cx="9144000" cy="6858000" type="screen4x3"/>
  <p:notesSz cx="6858000" cy="9144000"/>
  <p:defaultTextStyle>
    <a:defPPr>
      <a:defRPr lang="he-IL"/>
    </a:defPPr>
    <a:lvl1pPr algn="l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vali" initials="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FF66"/>
    <a:srgbClr val="006600"/>
    <a:srgbClr val="FFCC99"/>
    <a:srgbClr val="800000"/>
    <a:srgbClr val="660033"/>
    <a:srgbClr val="FF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4" autoAdjust="0"/>
    <p:restoredTop sz="94609" autoAdjust="0"/>
  </p:normalViewPr>
  <p:slideViewPr>
    <p:cSldViewPr>
      <p:cViewPr>
        <p:scale>
          <a:sx n="100" d="100"/>
          <a:sy n="100" d="100"/>
        </p:scale>
        <p:origin x="-116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commentAuthors" Target="commentAuthors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Relationship Id="rId2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F6F6653-1B56-40B4-9A0A-3A366CCD1C2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3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6C1BD-44FD-463F-83D4-B56DC736AF73}" type="slidenum">
              <a:rPr lang="he-IL"/>
              <a:pPr/>
              <a:t>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E5D124FD-B20A-4948-891E-A410FF2DE340}" type="slidenum">
              <a:rPr lang="he-IL" sz="1200" b="0" smtClean="0">
                <a:latin typeface="Arial" charset="0"/>
              </a:rPr>
              <a:pPr eaLnBrk="1" hangingPunct="1"/>
              <a:t>10</a:t>
            </a:fld>
            <a:endParaRPr lang="en-US" sz="1200" b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11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12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dirty="0" smtClean="0"/>
              <a:t>Let’s see how we can get something similar to a one-time pad.</a:t>
            </a: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13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14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15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16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17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681974FC-D100-4651-9164-B389EA56376E}" type="slidenum">
              <a:rPr lang="he-IL" sz="1200" b="0" smtClean="0">
                <a:latin typeface="Arial" charset="0"/>
              </a:rPr>
              <a:pPr eaLnBrk="1" hangingPunct="1"/>
              <a:t>18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912081D0-AC05-48D7-8AFF-50CDE845C0BC}" type="slidenum">
              <a:rPr lang="he-IL" sz="1200" b="0" smtClean="0">
                <a:latin typeface="Arial" charset="0"/>
              </a:rPr>
              <a:pPr eaLnBrk="1" hangingPunct="1"/>
              <a:t>19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smtClean="0"/>
              <a:t>Equivalent in the sense that a big breakthrough on one problem will imply a similar breakthrough in the others. If you want to prove strong lower bounds on MPC, this will imply LDC lower bounds.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448985D8-AE4F-40A5-90F7-2DE8A17417EC}" type="slidenum">
              <a:rPr lang="x-none" sz="1200" b="0">
                <a:latin typeface="Arial" charset="0"/>
              </a:rPr>
              <a:pPr algn="l" eaLnBrk="1" hangingPunct="1"/>
              <a:t>2</a:t>
            </a:fld>
            <a:endParaRPr lang="en-US" sz="1200" b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smtClean="0"/>
              <a:t>note: i.t. security may be conditional and computational security can be conditional.</a:t>
            </a:r>
          </a:p>
          <a:p>
            <a:pPr algn="l" rtl="0" eaLnBrk="1" hangingPunct="1"/>
            <a:r>
              <a:rPr lang="en-US" smtClean="0"/>
              <a:t>But with the current state of affairs there in complexity theory, the term “unconditional security” is used to denote unconditional security against unbounded parties.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fld id="{12661557-EFB2-45E9-B316-F8E1B5369596}" type="slidenum">
              <a:rPr lang="he-IL" sz="1200" b="0" smtClean="0">
                <a:latin typeface="Arial" charset="0"/>
              </a:rPr>
              <a:pPr eaLnBrk="1" hangingPunct="1"/>
              <a:t>20</a:t>
            </a:fld>
            <a:endParaRPr lang="en-US" sz="1200" b="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07191BC5-98B3-4E47-96E2-0F35BBBA8A85}" type="slidenum">
              <a:rPr lang="he-IL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What do you think is the best known communication complexity?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fld id="{BAB77318-C9EA-4E41-B5AD-611298420ECD}" type="slidenum">
              <a:rPr lang="he-IL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A91BE5A7-A89B-4283-8ACB-9A57A4D7C39A}" type="slidenum">
              <a:rPr lang="he-IL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EC3E9893-42CD-4A82-9DBE-2103DFA6C864}" type="slidenum">
              <a:rPr lang="he-IL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Refer to </a:t>
            </a:r>
            <a:r>
              <a:rPr lang="en-US" dirty="0" err="1" smtClean="0"/>
              <a:t>codeword</a:t>
            </a:r>
            <a:r>
              <a:rPr lang="en-US" dirty="0" smtClean="0"/>
              <a:t> alphabet being different</a:t>
            </a:r>
            <a:r>
              <a:rPr lang="en-US" baseline="0" dirty="0" smtClean="0"/>
              <a:t> from message alphabet.</a:t>
            </a:r>
            <a:endParaRPr lang="en-US" dirty="0" smtClean="0"/>
          </a:p>
          <a:p>
            <a:pPr algn="l"/>
            <a:r>
              <a:rPr lang="en-US" dirty="0" smtClean="0"/>
              <a:t>Mention alternative,</a:t>
            </a:r>
            <a:r>
              <a:rPr lang="en-US" baseline="0" dirty="0" smtClean="0"/>
              <a:t> erasure-based formulations.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E2264D63-D593-4B4C-977B-FF65CD83A541}" type="slidenum">
              <a:rPr lang="he-IL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29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448985D8-AE4F-40A5-90F7-2DE8A17417EC}" type="slidenum">
              <a:rPr lang="x-none" sz="1200" b="0">
                <a:latin typeface="Arial" charset="0"/>
              </a:rPr>
              <a:pPr algn="l" eaLnBrk="1" hangingPunct="1"/>
              <a:t>3</a:t>
            </a:fld>
            <a:endParaRPr lang="en-US" sz="1200" b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dirty="0" smtClean="0"/>
              <a:t>Open problems here are to some extent bigger and more qualitative in nature:</a:t>
            </a:r>
            <a:r>
              <a:rPr lang="en-US" baseline="0" dirty="0" smtClean="0"/>
              <a:t> the gaps are between “polynomial” or feasible and “super-polynomial” and infeasible;</a:t>
            </a:r>
          </a:p>
          <a:p>
            <a:pPr algn="l" rtl="0" eaLnBrk="1" hangingPunct="1"/>
            <a:r>
              <a:rPr lang="en-US" baseline="0" dirty="0" smtClean="0"/>
              <a:t>Gaps hold even if we don’t make any computational efficiency requirements.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 defTabSz="903288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fld id="{63914F1A-549C-46DA-9AE7-71F04B9D9A79}" type="slidenum">
              <a:rPr lang="he-IL" altLang="en-US" sz="1200" smtClean="0">
                <a:latin typeface="Times New Roman" pitchFamily="18" charset="0"/>
              </a:rPr>
              <a:pPr/>
              <a:t>35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7412"/>
          </a:xfrm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There</a:t>
            </a:r>
            <a:r>
              <a:rPr lang="en-US" baseline="0" dirty="0" smtClean="0"/>
              <a:t> are actually other interesting regimes.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3678D-B87F-45AE-8852-AA34242611DE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171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37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n-US" dirty="0" smtClean="0"/>
              <a:t>We just used an old fashioned computer search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38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39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28952-DEF9-48D7-9F4A-D5C331EE1F46}" type="slidenum">
              <a:rPr lang="he-IL"/>
              <a:pPr/>
              <a:t>4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40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41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fld id="{8041547E-B541-4E56-8F1C-DA4DDD22897A}" type="slidenum">
              <a:rPr lang="x-none" sz="1200" b="0">
                <a:latin typeface="Arial" charset="0"/>
              </a:rPr>
              <a:pPr algn="l" eaLnBrk="1" hangingPunct="1"/>
              <a:t>42</a:t>
            </a:fld>
            <a:endParaRPr lang="en-US" sz="1200" b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C6235-0630-4321-ACC5-A239F1FDDE2F}" type="slidenum">
              <a:rPr lang="he-IL"/>
              <a:pPr/>
              <a:t>5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8AAA2-525E-4CAF-AD2F-0F992F14C5AC}" type="slidenum">
              <a:rPr lang="he-IL"/>
              <a:pPr/>
              <a:t>6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9FDDA-F91C-46B1-8EEA-207F64F15794}" type="slidenum">
              <a:rPr lang="he-IL"/>
              <a:pPr/>
              <a:t>7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More generally, the </a:t>
            </a:r>
            <a:r>
              <a:rPr lang="en-US" baseline="0" dirty="0" smtClean="0"/>
              <a:t>adversary’s knowledge is equivalent to the sum of the inputs in each connected component in the underlying graph.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1FDBB-DF5F-4CBE-981D-54FBEB4EC2E6}" type="slidenum">
              <a:rPr lang="he-IL"/>
              <a:pPr/>
              <a:t>8</a:t>
            </a:fld>
            <a:endParaRPr lang="en-US"/>
          </a:p>
        </p:txBody>
      </p:sp>
      <p:sp>
        <p:nvSpPr>
          <p:cNvPr id="29696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fld id="{8D23800B-4A30-4C12-804F-7B406903E0DB}" type="slidenum">
              <a:rPr lang="he-IL" sz="1200"/>
              <a:pPr algn="l"/>
              <a:t>8</a:t>
            </a:fld>
            <a:endParaRPr lang="en-US" sz="1200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1FDBB-DF5F-4CBE-981D-54FBEB4EC2E6}" type="slidenum">
              <a:rPr lang="he-IL"/>
              <a:pPr/>
              <a:t>9</a:t>
            </a:fld>
            <a:endParaRPr lang="en-US"/>
          </a:p>
        </p:txBody>
      </p:sp>
      <p:sp>
        <p:nvSpPr>
          <p:cNvPr id="29696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fld id="{8D23800B-4A30-4C12-804F-7B406903E0DB}" type="slidenum">
              <a:rPr lang="he-IL" sz="1200"/>
              <a:pPr algn="l"/>
              <a:t>9</a:t>
            </a:fld>
            <a:endParaRPr lang="en-US" sz="1200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434FE-5291-4134-8F5C-58081CD659D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A2FB-CE1E-4211-A33A-FB312C28DEB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7ABE-65F7-48E0-A09E-DCCFBAEF2DC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A22AC-2051-43C1-B2BD-6E36904896F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2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6E724F-A441-4221-8DDE-A2DB25B4D9F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7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278A5-DD43-4BA1-8961-C7E6B02A342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7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EAF36-B911-48DF-AC3E-184837B6BCF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D5850-98A5-46CA-8B85-AE09C781A68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02945-F026-4C56-B236-5EB774A0BF4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42E0C-8ECE-4944-9F60-86F87F3F634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1335A-7C19-4875-9949-E8A2C187015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6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C2322-1355-4377-87FD-60BF36A9C05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1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8E3E9-98FE-4606-ADC2-D29C377C3C1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E35690A-B918-4096-AA65-D4DB1304A071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14" r:id="rId12"/>
    <p:sldLayoutId id="214748371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4.png"/><Relationship Id="rId6" Type="http://schemas.openxmlformats.org/officeDocument/2006/relationships/image" Target="../media/image17.jpeg"/><Relationship Id="rId7" Type="http://schemas.openxmlformats.org/officeDocument/2006/relationships/oleObject" Target="../embeddings/oleObject2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/>
              <a:t>The Complexity of</a:t>
            </a:r>
            <a:br>
              <a:rPr lang="en-US" dirty="0" smtClean="0"/>
            </a:br>
            <a:r>
              <a:rPr lang="en-US" dirty="0" smtClean="0"/>
              <a:t>Information-Theoretic</a:t>
            </a:r>
            <a:br>
              <a:rPr lang="en-US" dirty="0" smtClean="0"/>
            </a:br>
            <a:r>
              <a:rPr lang="en-US" dirty="0" smtClean="0"/>
              <a:t>Secure Computation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284538"/>
            <a:ext cx="8497887" cy="3024187"/>
          </a:xfrm>
        </p:spPr>
        <p:txBody>
          <a:bodyPr/>
          <a:lstStyle/>
          <a:p>
            <a:r>
              <a:rPr lang="en-US" sz="4000" dirty="0">
                <a:solidFill>
                  <a:srgbClr val="006600"/>
                </a:solidFill>
              </a:rPr>
              <a:t>Yuval </a:t>
            </a:r>
            <a:r>
              <a:rPr lang="en-US" sz="4000" dirty="0" err="1">
                <a:solidFill>
                  <a:srgbClr val="006600"/>
                </a:solidFill>
              </a:rPr>
              <a:t>Ishai</a:t>
            </a:r>
            <a:endParaRPr lang="en-US" sz="4000" dirty="0">
              <a:solidFill>
                <a:srgbClr val="006600"/>
              </a:solidFill>
            </a:endParaRPr>
          </a:p>
          <a:p>
            <a:endParaRPr lang="en-US" sz="4000" dirty="0"/>
          </a:p>
          <a:p>
            <a:r>
              <a:rPr lang="en-US" dirty="0"/>
              <a:t> </a:t>
            </a:r>
            <a:r>
              <a:rPr lang="en-US" dirty="0" err="1"/>
              <a:t>Technion</a:t>
            </a:r>
            <a:endParaRPr lang="en-US" dirty="0">
              <a:solidFill>
                <a:srgbClr val="0066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2014 European School of Information Theory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2574032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Communication Complexity 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38915" name="Picture 2" descr="http://otroblogmas.com/wp-content/uploads/2009/11/b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2476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66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7"/>
          <p:cNvSpPr>
            <a:spLocks/>
          </p:cNvSpPr>
          <p:nvPr/>
        </p:nvSpPr>
        <p:spPr bwMode="auto">
          <a:xfrm>
            <a:off x="179512" y="44450"/>
            <a:ext cx="914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5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Fully </a:t>
            </a:r>
            <a:r>
              <a:rPr lang="en-US" sz="5000" b="0" dirty="0" err="1" smtClean="0">
                <a:solidFill>
                  <a:schemeClr val="accent2"/>
                </a:solidFill>
                <a:latin typeface="+mj-lt"/>
                <a:sym typeface="Chalkboard" charset="0"/>
              </a:rPr>
              <a:t>Homomorphic</a:t>
            </a:r>
            <a:r>
              <a:rPr lang="en-US" sz="5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 Encryption</a:t>
            </a:r>
            <a:endParaRPr lang="en-US" sz="5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  <p:pic>
        <p:nvPicPr>
          <p:cNvPr id="11" name="Picture 4" descr="csp_hydrogen-bo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1371600"/>
            <a:ext cx="2376487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541750" y="2954338"/>
            <a:ext cx="1436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Gentry ‘09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3505200"/>
            <a:ext cx="9144000" cy="3352800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>
              <a:defRPr/>
            </a:pPr>
            <a:r>
              <a:rPr lang="en-US" sz="2800" b="0" dirty="0" smtClean="0"/>
              <a:t>Settles </a:t>
            </a:r>
            <a:r>
              <a:rPr lang="en-US" sz="2800" dirty="0" smtClean="0"/>
              <a:t>main </a:t>
            </a:r>
            <a:r>
              <a:rPr lang="en-US" sz="2800" b="0" dirty="0" smtClean="0"/>
              <a:t>communication complexity questions in complexity-based cryptography</a:t>
            </a:r>
          </a:p>
          <a:p>
            <a:pPr lvl="1" algn="l" rtl="0">
              <a:defRPr/>
            </a:pPr>
            <a:r>
              <a:rPr lang="en-US" sz="2400" b="0" dirty="0" smtClean="0"/>
              <a:t>Even under “nice” assumptions!  [BV11]</a:t>
            </a:r>
          </a:p>
          <a:p>
            <a:pPr algn="l" rtl="0">
              <a:defRPr/>
            </a:pPr>
            <a:r>
              <a:rPr lang="en-US" sz="2800" b="0" dirty="0" smtClean="0"/>
              <a:t>Main open questions</a:t>
            </a:r>
          </a:p>
          <a:p>
            <a:pPr lvl="1" algn="l" rtl="0">
              <a:defRPr/>
            </a:pPr>
            <a:r>
              <a:rPr lang="en-US" sz="2400" b="0" dirty="0" smtClean="0"/>
              <a:t>Further improve assumptions </a:t>
            </a:r>
          </a:p>
          <a:p>
            <a:pPr lvl="1" algn="l" rtl="0">
              <a:defRPr/>
            </a:pPr>
            <a:r>
              <a:rPr lang="en-US" sz="2400" b="0" dirty="0" smtClean="0"/>
              <a:t>Improve practical computational overhead</a:t>
            </a:r>
          </a:p>
          <a:p>
            <a:pPr lvl="2" algn="l" rtl="0">
              <a:defRPr/>
            </a:pPr>
            <a:r>
              <a:rPr lang="en-US" sz="2000" b="0" dirty="0" smtClean="0"/>
              <a:t>FHE &gt;&gt; PKE &gt;&gt; SKE &gt;&gt; </a:t>
            </a:r>
            <a:r>
              <a:rPr lang="en-US" sz="2000" b="0" dirty="0" smtClean="0">
                <a:solidFill>
                  <a:srgbClr val="008000"/>
                </a:solidFill>
              </a:rPr>
              <a:t>one-time pad</a:t>
            </a:r>
          </a:p>
          <a:p>
            <a:pPr algn="l" rtl="0">
              <a:defRPr/>
            </a:pPr>
            <a:endParaRPr lang="en-US" sz="2400" b="0" dirty="0" smtClean="0"/>
          </a:p>
          <a:p>
            <a:pPr marL="0" indent="0" algn="l" rtl="0">
              <a:buFontTx/>
              <a:buNone/>
              <a:defRPr/>
            </a:pPr>
            <a:endParaRPr lang="en-US" sz="2800" b="0" dirty="0" smtClean="0"/>
          </a:p>
          <a:p>
            <a:pPr algn="l" rtl="0">
              <a:buFontTx/>
              <a:buNone/>
              <a:defRPr/>
            </a:pPr>
            <a:endParaRPr lang="en-US" b="0" dirty="0" smtClean="0"/>
          </a:p>
          <a:p>
            <a:pPr lvl="1" algn="l" rtl="0">
              <a:defRPr/>
            </a:pPr>
            <a:endParaRPr lang="en-US" sz="2400" b="0" dirty="0" smtClean="0"/>
          </a:p>
          <a:p>
            <a:pPr lvl="1" algn="l" rtl="0">
              <a:defRPr/>
            </a:pP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26537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942515" y="3997238"/>
            <a:ext cx="720080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27"/>
          <p:cNvSpPr>
            <a:spLocks/>
          </p:cNvSpPr>
          <p:nvPr/>
        </p:nvSpPr>
        <p:spPr bwMode="auto">
          <a:xfrm>
            <a:off x="1043608" y="44450"/>
            <a:ext cx="72008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5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One-Time Pads for MPC </a:t>
            </a:r>
            <a:endParaRPr lang="en-US" sz="5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3460576"/>
            <a:ext cx="9144000" cy="3280792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>
              <a:defRPr/>
            </a:pPr>
            <a:r>
              <a:rPr lang="en-US" sz="2400" b="0" dirty="0" smtClean="0">
                <a:solidFill>
                  <a:srgbClr val="7030A0"/>
                </a:solidFill>
              </a:rPr>
              <a:t>Offline:</a:t>
            </a:r>
          </a:p>
          <a:p>
            <a:pPr lvl="1" algn="l" rtl="0">
              <a:defRPr/>
            </a:pPr>
            <a:r>
              <a:rPr lang="en-US" sz="2000" dirty="0" smtClean="0"/>
              <a:t>Set G</a:t>
            </a:r>
            <a:r>
              <a:rPr lang="en-US" sz="2000" b="0" dirty="0" smtClean="0"/>
              <a:t>[</a:t>
            </a:r>
            <a:r>
              <a:rPr lang="en-US" sz="2000" dirty="0" err="1" smtClean="0"/>
              <a:t>u</a:t>
            </a:r>
            <a:r>
              <a:rPr lang="en-US" sz="2000" b="0" dirty="0" err="1" smtClean="0"/>
              <a:t>,v</a:t>
            </a:r>
            <a:r>
              <a:rPr lang="en-US" sz="2000" b="0" dirty="0" smtClean="0"/>
              <a:t>] = f[u-dx, v-</a:t>
            </a:r>
            <a:r>
              <a:rPr lang="en-US" sz="2000" b="0" dirty="0" err="1" smtClean="0"/>
              <a:t>dy</a:t>
            </a:r>
            <a:r>
              <a:rPr lang="en-US" sz="2000" b="0" dirty="0" smtClean="0"/>
              <a:t>]  for random dx, </a:t>
            </a:r>
            <a:r>
              <a:rPr lang="en-US" sz="2000" b="0" dirty="0" err="1" smtClean="0"/>
              <a:t>dy</a:t>
            </a:r>
            <a:endParaRPr lang="en-US" sz="2000" b="0" dirty="0" smtClean="0"/>
          </a:p>
          <a:p>
            <a:pPr lvl="1" algn="l" rtl="0">
              <a:defRPr/>
            </a:pPr>
            <a:r>
              <a:rPr lang="en-US" sz="2000" dirty="0" smtClean="0"/>
              <a:t>Pick random G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,G</a:t>
            </a:r>
            <a:r>
              <a:rPr lang="en-US" sz="2000" baseline="-25000" dirty="0" smtClean="0"/>
              <a:t>B  </a:t>
            </a:r>
            <a:r>
              <a:rPr lang="en-US" sz="2000" dirty="0" smtClean="0"/>
              <a:t>such that G = G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+G</a:t>
            </a:r>
            <a:r>
              <a:rPr lang="en-US" sz="2000" baseline="-25000" dirty="0" smtClean="0"/>
              <a:t>B</a:t>
            </a:r>
          </a:p>
          <a:p>
            <a:pPr lvl="1" algn="l" rtl="0">
              <a:defRPr/>
            </a:pPr>
            <a:r>
              <a:rPr lang="en-US" sz="2000" b="0" dirty="0" smtClean="0"/>
              <a:t>Alice gets </a:t>
            </a:r>
            <a:r>
              <a:rPr lang="en-US" sz="2000" b="0" dirty="0" err="1" smtClean="0"/>
              <a:t>G</a:t>
            </a:r>
            <a:r>
              <a:rPr lang="en-US" sz="2000" b="0" baseline="-25000" dirty="0" err="1" smtClean="0"/>
              <a:t>A</a:t>
            </a:r>
            <a:r>
              <a:rPr lang="en-US" sz="2000" b="0" dirty="0" err="1" smtClean="0"/>
              <a:t>,dx</a:t>
            </a:r>
            <a:r>
              <a:rPr lang="en-US" sz="2000" b="0" dirty="0" smtClean="0"/>
              <a:t>  Bob gets </a:t>
            </a:r>
            <a:r>
              <a:rPr lang="en-US" sz="2000" b="0" dirty="0" err="1" smtClean="0"/>
              <a:t>G</a:t>
            </a:r>
            <a:r>
              <a:rPr lang="en-US" sz="2000" b="0" baseline="-25000" dirty="0" err="1" smtClean="0"/>
              <a:t>B</a:t>
            </a:r>
            <a:r>
              <a:rPr lang="en-US" sz="2000" b="0" dirty="0" err="1" smtClean="0"/>
              <a:t>,dy</a:t>
            </a:r>
            <a:endParaRPr lang="en-US" sz="2000" b="0" dirty="0" smtClean="0"/>
          </a:p>
          <a:p>
            <a:pPr algn="l" rtl="0"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Protocol on inputs (</a:t>
            </a:r>
            <a:r>
              <a:rPr lang="en-US" sz="2400" dirty="0" err="1" smtClean="0">
                <a:solidFill>
                  <a:srgbClr val="7030A0"/>
                </a:solidFill>
              </a:rPr>
              <a:t>x,y</a:t>
            </a:r>
            <a:r>
              <a:rPr lang="en-US" sz="2400" dirty="0" smtClean="0">
                <a:solidFill>
                  <a:srgbClr val="7030A0"/>
                </a:solidFill>
              </a:rPr>
              <a:t>):</a:t>
            </a:r>
          </a:p>
          <a:p>
            <a:pPr lvl="1" algn="l" rtl="0">
              <a:defRPr/>
            </a:pPr>
            <a:r>
              <a:rPr lang="en-US" sz="2000" dirty="0" smtClean="0"/>
              <a:t>Alice sends u=</a:t>
            </a:r>
            <a:r>
              <a:rPr lang="en-US" sz="2000" dirty="0" err="1" smtClean="0"/>
              <a:t>x+dx</a:t>
            </a:r>
            <a:r>
              <a:rPr lang="en-US" sz="2000" dirty="0" smtClean="0"/>
              <a:t>, Bob sends v=</a:t>
            </a:r>
            <a:r>
              <a:rPr lang="en-US" sz="2000" dirty="0" err="1" smtClean="0"/>
              <a:t>y+dy</a:t>
            </a:r>
            <a:endParaRPr lang="en-US" sz="2000" dirty="0" smtClean="0"/>
          </a:p>
          <a:p>
            <a:pPr lvl="1" algn="l" rtl="0">
              <a:defRPr/>
            </a:pPr>
            <a:r>
              <a:rPr lang="en-US" sz="2000" b="0" dirty="0" smtClean="0"/>
              <a:t>Alice sends </a:t>
            </a:r>
            <a:r>
              <a:rPr lang="en-US" sz="2000" b="0" dirty="0" err="1" smtClean="0"/>
              <a:t>z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=</a:t>
            </a:r>
            <a:r>
              <a:rPr lang="en-US" sz="2000" b="0" dirty="0" smtClean="0"/>
              <a:t> R</a:t>
            </a:r>
            <a:r>
              <a:rPr lang="en-US" sz="2000" b="0" baseline="-25000" dirty="0" smtClean="0"/>
              <a:t>A</a:t>
            </a:r>
            <a:r>
              <a:rPr lang="en-US" sz="2000" b="0" dirty="0" smtClean="0"/>
              <a:t>[</a:t>
            </a:r>
            <a:r>
              <a:rPr lang="en-US" sz="2000" b="0" dirty="0" err="1" smtClean="0"/>
              <a:t>u,v</a:t>
            </a:r>
            <a:r>
              <a:rPr lang="en-US" sz="2000" dirty="0" smtClean="0"/>
              <a:t>], Bob sends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= R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[</a:t>
            </a:r>
            <a:r>
              <a:rPr lang="en-US" sz="2000" dirty="0" err="1" smtClean="0"/>
              <a:t>u,v</a:t>
            </a:r>
            <a:r>
              <a:rPr lang="en-US" sz="2000" dirty="0" smtClean="0"/>
              <a:t>]</a:t>
            </a:r>
          </a:p>
          <a:p>
            <a:pPr lvl="1" algn="l" rtl="0">
              <a:defRPr/>
            </a:pPr>
            <a:r>
              <a:rPr lang="en-US" sz="2000" b="0" dirty="0" smtClean="0"/>
              <a:t>Both output z=</a:t>
            </a:r>
            <a:r>
              <a:rPr lang="en-US" sz="2000" dirty="0" err="1"/>
              <a:t>z</a:t>
            </a:r>
            <a:r>
              <a:rPr lang="en-US" sz="2000" b="0" baseline="-25000" dirty="0" err="1" smtClean="0"/>
              <a:t>A</a:t>
            </a:r>
            <a:r>
              <a:rPr lang="en-US" sz="2000" b="0" dirty="0" err="1" smtClean="0"/>
              <a:t>+z</a:t>
            </a:r>
            <a:r>
              <a:rPr lang="en-US" sz="2000" b="0" baseline="-25000" dirty="0" err="1" smtClean="0"/>
              <a:t>B</a:t>
            </a:r>
            <a:endParaRPr lang="en-US" sz="2000" b="0" baseline="-25000" dirty="0" smtClean="0"/>
          </a:p>
          <a:p>
            <a:pPr marL="0" indent="0" algn="l" rtl="0">
              <a:buFontTx/>
              <a:buNone/>
              <a:defRPr/>
            </a:pPr>
            <a:endParaRPr lang="en-US" sz="2800" b="0" dirty="0" smtClean="0"/>
          </a:p>
          <a:p>
            <a:pPr algn="l" rtl="0">
              <a:buFontTx/>
              <a:buNone/>
              <a:defRPr/>
            </a:pPr>
            <a:endParaRPr lang="en-US" b="0" dirty="0" smtClean="0"/>
          </a:p>
          <a:p>
            <a:pPr lvl="1" algn="l" rtl="0">
              <a:defRPr/>
            </a:pPr>
            <a:endParaRPr lang="en-US" sz="2400" b="0" dirty="0" smtClean="0"/>
          </a:p>
          <a:p>
            <a:pPr lvl="1" algn="l" rtl="0">
              <a:defRPr/>
            </a:pPr>
            <a:endParaRPr lang="en-US" sz="24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489259" y="3656511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dirty="0" smtClean="0"/>
              <a:t>0 1 1 0 1</a:t>
            </a:r>
          </a:p>
          <a:p>
            <a:pPr rtl="0"/>
            <a:r>
              <a:rPr lang="en-US" dirty="0" smtClean="0"/>
              <a:t>2 1 0 1 0</a:t>
            </a:r>
          </a:p>
          <a:p>
            <a:pPr rtl="0"/>
            <a:r>
              <a:rPr lang="en-US" dirty="0" smtClean="0"/>
              <a:t>2 0 1 2 0</a:t>
            </a:r>
          </a:p>
          <a:p>
            <a:pPr rtl="0"/>
            <a:r>
              <a:rPr lang="en-US" dirty="0" smtClean="0"/>
              <a:t>0 1 1 0 1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269043" y="3709206"/>
            <a:ext cx="669528" cy="11829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37195" y="3397014"/>
            <a:ext cx="669528" cy="1927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38571" y="3606379"/>
            <a:ext cx="812800" cy="3908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70507" y="4933342"/>
            <a:ext cx="812800" cy="3908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842102" y="4213262"/>
            <a:ext cx="690338" cy="545245"/>
            <a:chOff x="5033790" y="2060848"/>
            <a:chExt cx="690338" cy="545245"/>
          </a:xfrm>
        </p:grpSpPr>
        <p:sp>
          <p:nvSpPr>
            <p:cNvPr id="17" name="Down Arrow 16"/>
            <p:cNvSpPr/>
            <p:nvPr/>
          </p:nvSpPr>
          <p:spPr bwMode="auto">
            <a:xfrm>
              <a:off x="5033790" y="2060848"/>
              <a:ext cx="234764" cy="545245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8554" y="2141302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dy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04284" y="5055220"/>
            <a:ext cx="545245" cy="534020"/>
            <a:chOff x="7110797" y="3111004"/>
            <a:chExt cx="545245" cy="534020"/>
          </a:xfrm>
        </p:grpSpPr>
        <p:sp>
          <p:nvSpPr>
            <p:cNvPr id="22" name="Down Arrow 21"/>
            <p:cNvSpPr/>
            <p:nvPr/>
          </p:nvSpPr>
          <p:spPr bwMode="auto">
            <a:xfrm rot="16200000">
              <a:off x="7266038" y="2955763"/>
              <a:ext cx="234764" cy="545245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40762" y="3244914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dx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1835696" y="1984774"/>
            <a:ext cx="1224136" cy="72008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Trusted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Dealer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27984" y="1588730"/>
            <a:ext cx="1224136" cy="36004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Alice    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427984" y="2740858"/>
            <a:ext cx="1224136" cy="36004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Bob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4860032" y="2020778"/>
            <a:ext cx="144016" cy="648072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flipV="1">
            <a:off x="5076056" y="2020778"/>
            <a:ext cx="144016" cy="648072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868144" y="1596496"/>
            <a:ext cx="1184177" cy="400110"/>
            <a:chOff x="5436096" y="1636566"/>
            <a:chExt cx="1184177" cy="400110"/>
          </a:xfrm>
        </p:grpSpPr>
        <p:sp>
          <p:nvSpPr>
            <p:cNvPr id="32" name="Right Arrow 31"/>
            <p:cNvSpPr/>
            <p:nvPr/>
          </p:nvSpPr>
          <p:spPr bwMode="auto">
            <a:xfrm>
              <a:off x="5436096" y="1736812"/>
              <a:ext cx="344465" cy="18002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144" y="1636566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0"/>
              <a:r>
                <a:rPr lang="en-US" dirty="0" smtClean="0">
                  <a:solidFill>
                    <a:srgbClr val="006600"/>
                  </a:solidFill>
                </a:rPr>
                <a:t>f(</a:t>
              </a:r>
              <a:r>
                <a:rPr lang="en-US" dirty="0" err="1" smtClean="0">
                  <a:solidFill>
                    <a:srgbClr val="006600"/>
                  </a:solidFill>
                </a:rPr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868144" y="2740858"/>
            <a:ext cx="1184177" cy="400110"/>
            <a:chOff x="5436096" y="2780928"/>
            <a:chExt cx="1184177" cy="400110"/>
          </a:xfrm>
        </p:grpSpPr>
        <p:sp>
          <p:nvSpPr>
            <p:cNvPr id="36" name="Right Arrow 35"/>
            <p:cNvSpPr/>
            <p:nvPr/>
          </p:nvSpPr>
          <p:spPr bwMode="auto">
            <a:xfrm>
              <a:off x="5436096" y="2881174"/>
              <a:ext cx="344465" cy="18002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68144" y="2780928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0"/>
              <a:r>
                <a:rPr lang="en-US" dirty="0" smtClean="0">
                  <a:solidFill>
                    <a:srgbClr val="006600"/>
                  </a:solidFill>
                </a:rPr>
                <a:t>f(</a:t>
              </a:r>
              <a:r>
                <a:rPr lang="en-US" dirty="0" err="1" smtClean="0">
                  <a:solidFill>
                    <a:srgbClr val="006600"/>
                  </a:solidFill>
                </a:rPr>
                <a:t>x,y</a:t>
              </a:r>
              <a:r>
                <a:rPr lang="en-US" dirty="0" smtClean="0">
                  <a:solidFill>
                    <a:srgbClr val="006600"/>
                  </a:solidFill>
                </a:rPr>
                <a:t>)</a:t>
              </a:r>
              <a:endParaRPr lang="en-US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58061" y="1732746"/>
            <a:ext cx="1169923" cy="1244171"/>
            <a:chOff x="2537981" y="1824789"/>
            <a:chExt cx="1169923" cy="1244171"/>
          </a:xfrm>
        </p:grpSpPr>
        <p:sp>
          <p:nvSpPr>
            <p:cNvPr id="29" name="Down Arrow 28"/>
            <p:cNvSpPr/>
            <p:nvPr/>
          </p:nvSpPr>
          <p:spPr bwMode="auto">
            <a:xfrm rot="-4080000">
              <a:off x="2740548" y="2443019"/>
              <a:ext cx="239364" cy="644498"/>
            </a:xfrm>
            <a:prstGeom prst="downArrow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Down Arrow 32"/>
            <p:cNvSpPr/>
            <p:nvPr/>
          </p:nvSpPr>
          <p:spPr bwMode="auto">
            <a:xfrm rot="4080000" flipV="1">
              <a:off x="2740548" y="1830951"/>
              <a:ext cx="239364" cy="644498"/>
            </a:xfrm>
            <a:prstGeom prst="downArrow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22980" y="1824789"/>
              <a:ext cx="484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A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23476" y="2668850"/>
              <a:ext cx="484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B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097288" y="159106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25280" y="272815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6676256" y="3801808"/>
            <a:ext cx="2216224" cy="23634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10131" y="906433"/>
            <a:ext cx="1439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[IKMOP13]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8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05295 0.0002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95 0.00023 L 0.05295 0.0428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" grpId="0"/>
      <p:bldP spid="2" grpId="1"/>
      <p:bldP spid="26" grpId="0" animBg="1"/>
      <p:bldP spid="31" grpId="0" animBg="1"/>
      <p:bldP spid="42" grpId="0"/>
      <p:bldP spid="44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7"/>
          <p:cNvSpPr>
            <a:spLocks/>
          </p:cNvSpPr>
          <p:nvPr/>
        </p:nvSpPr>
        <p:spPr bwMode="auto">
          <a:xfrm>
            <a:off x="1115616" y="44450"/>
            <a:ext cx="72008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500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3-Party MPC for g(</a:t>
            </a:r>
            <a:r>
              <a:rPr lang="en-US" sz="5000" dirty="0" err="1" smtClean="0">
                <a:solidFill>
                  <a:schemeClr val="accent2"/>
                </a:solidFill>
                <a:latin typeface="+mj-lt"/>
                <a:sym typeface="Chalkboard" charset="0"/>
              </a:rPr>
              <a:t>x,y,z</a:t>
            </a:r>
            <a:r>
              <a:rPr lang="en-US" sz="500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)</a:t>
            </a:r>
            <a:endParaRPr lang="en-US" sz="5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517967" y="4077072"/>
            <a:ext cx="1224136" cy="456767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Carol (z)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110255" y="3573016"/>
            <a:ext cx="1224136" cy="36004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Alice    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0255" y="4725144"/>
            <a:ext cx="1224136" cy="36004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Bob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4542303" y="4005064"/>
            <a:ext cx="144016" cy="648072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flipV="1">
            <a:off x="4758327" y="4005064"/>
            <a:ext cx="144016" cy="648072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652170" y="4188967"/>
            <a:ext cx="509720" cy="2802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4110" y="4109010"/>
            <a:ext cx="1568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0"/>
            <a:r>
              <a:rPr lang="en-US" dirty="0" smtClean="0"/>
              <a:t>g(</a:t>
            </a:r>
            <a:r>
              <a:rPr lang="en-US" dirty="0" err="1" smtClean="0"/>
              <a:t>x,y,z</a:t>
            </a:r>
            <a:r>
              <a:rPr lang="en-US" dirty="0" smtClean="0"/>
              <a:t>)        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 rot="17520000">
            <a:off x="3142899" y="4335262"/>
            <a:ext cx="239364" cy="644498"/>
          </a:xfrm>
          <a:prstGeom prst="downArrow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4080000" flipV="1">
            <a:off x="3142899" y="3723194"/>
            <a:ext cx="239364" cy="644498"/>
          </a:xfrm>
          <a:prstGeom prst="downArrow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25331" y="34290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599442" y="475708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4779559" y="357535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07551" y="471244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(y)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06199" y="3676962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A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06199" y="444901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B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756592" y="1732384"/>
            <a:ext cx="9144000" cy="2344688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>
              <a:defRPr/>
            </a:pPr>
            <a:r>
              <a:rPr lang="en-US" dirty="0" smtClean="0"/>
              <a:t>Define f((</a:t>
            </a:r>
            <a:r>
              <a:rPr lang="en-US" dirty="0" err="1" smtClean="0"/>
              <a:t>x,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),(</a:t>
            </a:r>
            <a:r>
              <a:rPr lang="en-US" dirty="0" err="1" smtClean="0"/>
              <a:t>y,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)) = g(</a:t>
            </a:r>
            <a:r>
              <a:rPr lang="en-US" dirty="0" err="1" smtClean="0"/>
              <a:t>x,y,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+z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)</a:t>
            </a:r>
            <a:endParaRPr lang="en-US" b="0" dirty="0" smtClean="0"/>
          </a:p>
          <a:p>
            <a:pPr lvl="1" algn="l" rtl="0">
              <a:defRPr/>
            </a:pPr>
            <a:endParaRPr lang="en-US" sz="3200" b="0" dirty="0" smtClean="0"/>
          </a:p>
        </p:txBody>
      </p:sp>
    </p:spTree>
    <p:extLst>
      <p:ext uri="{BB962C8B-B14F-4D97-AF65-F5344CB8AC3E}">
        <p14:creationId xmlns:p14="http://schemas.microsoft.com/office/powerpoint/2010/main" val="252618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7"/>
          <p:cNvSpPr>
            <a:spLocks/>
          </p:cNvSpPr>
          <p:nvPr/>
        </p:nvSpPr>
        <p:spPr bwMode="auto">
          <a:xfrm>
            <a:off x="1043608" y="44450"/>
            <a:ext cx="72008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5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One-Time Pads for MPC</a:t>
            </a:r>
            <a:endParaRPr lang="en-US" sz="5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484313"/>
            <a:ext cx="8507288" cy="482500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solidFill>
                  <a:srgbClr val="006600"/>
                </a:solidFill>
              </a:rPr>
              <a:t>The good: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Perfect security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Great online communication</a:t>
            </a:r>
            <a:endParaRPr lang="en-US" sz="20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solidFill>
                  <a:srgbClr val="C00000"/>
                </a:solidFill>
              </a:rPr>
              <a:t>The bad: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Exponential offline communication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solidFill>
                  <a:srgbClr val="002060"/>
                </a:solidFill>
              </a:rPr>
              <a:t>Can we do better?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Yes if f has small circuit complexity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Idea: process circuit gate-by-gate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k=3, t=1: can use one-time pad approach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k&gt;2t:  use “multiplicative” (aka MPC-friendly) codes 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Communication </a:t>
            </a:r>
            <a:r>
              <a:rPr lang="en-US" sz="2000" dirty="0" smtClean="0">
                <a:sym typeface="Symbol"/>
              </a:rPr>
              <a:t></a:t>
            </a:r>
            <a:r>
              <a:rPr lang="en-US" sz="2000" dirty="0" smtClean="0"/>
              <a:t> circuit size,  rounds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 smtClean="0"/>
              <a:t> circuit depth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90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7"/>
          <p:cNvSpPr>
            <a:spLocks/>
          </p:cNvSpPr>
          <p:nvPr/>
        </p:nvSpPr>
        <p:spPr bwMode="auto">
          <a:xfrm>
            <a:off x="468560" y="44450"/>
            <a:ext cx="914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4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MPC vs. Communication Complexity</a:t>
            </a:r>
            <a:endParaRPr lang="en-US" sz="4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76600" y="1524000"/>
            <a:ext cx="2209800" cy="1859961"/>
            <a:chOff x="3733800" y="1981200"/>
            <a:chExt cx="1357986" cy="1143000"/>
          </a:xfrm>
        </p:grpSpPr>
        <p:sp>
          <p:nvSpPr>
            <p:cNvPr id="95" name="Oval 24"/>
            <p:cNvSpPr>
              <a:spLocks noChangeArrowheads="1"/>
            </p:cNvSpPr>
            <p:nvPr/>
          </p:nvSpPr>
          <p:spPr bwMode="auto">
            <a:xfrm>
              <a:off x="3733800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6" name="Oval 74"/>
            <p:cNvSpPr>
              <a:spLocks noChangeArrowheads="1"/>
            </p:cNvSpPr>
            <p:nvPr/>
          </p:nvSpPr>
          <p:spPr bwMode="auto">
            <a:xfrm>
              <a:off x="4634586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 dirty="0">
                  <a:solidFill>
                    <a:srgbClr val="C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7" name="Oval 75"/>
            <p:cNvSpPr>
              <a:spLocks noChangeArrowheads="1"/>
            </p:cNvSpPr>
            <p:nvPr/>
          </p:nvSpPr>
          <p:spPr bwMode="auto">
            <a:xfrm>
              <a:off x="4177386" y="26670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0" name="Left-Right Arrow 274432"/>
            <p:cNvSpPr>
              <a:spLocks noChangeArrowheads="1"/>
            </p:cNvSpPr>
            <p:nvPr/>
          </p:nvSpPr>
          <p:spPr bwMode="auto">
            <a:xfrm>
              <a:off x="4191000" y="2133600"/>
              <a:ext cx="457200" cy="186872"/>
            </a:xfrm>
            <a:prstGeom prst="leftRightArrow">
              <a:avLst>
                <a:gd name="adj1" fmla="val 50000"/>
                <a:gd name="adj2" fmla="val 49997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1" name="Left-Right Arrow 80"/>
            <p:cNvSpPr>
              <a:spLocks noChangeArrowheads="1"/>
            </p:cNvSpPr>
            <p:nvPr/>
          </p:nvSpPr>
          <p:spPr bwMode="auto">
            <a:xfrm rot="3141786">
              <a:off x="4006449" y="2471181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2" name="Left-Right Arrow 82"/>
            <p:cNvSpPr>
              <a:spLocks noChangeArrowheads="1"/>
            </p:cNvSpPr>
            <p:nvPr/>
          </p:nvSpPr>
          <p:spPr bwMode="auto">
            <a:xfrm rot="18458214" flipV="1">
              <a:off x="4503586" y="2481465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20210"/>
              </p:ext>
            </p:extLst>
          </p:nvPr>
        </p:nvGraphicFramePr>
        <p:xfrm>
          <a:off x="914400" y="3947160"/>
          <a:ext cx="7010400" cy="1402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78012"/>
                <a:gridCol w="2266378"/>
                <a:gridCol w="236601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MPC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only</a:t>
                      </a:r>
                      <a:r>
                        <a:rPr lang="en-US" dirty="0" smtClean="0"/>
                        <a:t>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89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76600" y="1524000"/>
            <a:ext cx="2209800" cy="1859961"/>
            <a:chOff x="3733800" y="1981200"/>
            <a:chExt cx="1357986" cy="1143000"/>
          </a:xfrm>
        </p:grpSpPr>
        <p:sp>
          <p:nvSpPr>
            <p:cNvPr id="95" name="Oval 24"/>
            <p:cNvSpPr>
              <a:spLocks noChangeArrowheads="1"/>
            </p:cNvSpPr>
            <p:nvPr/>
          </p:nvSpPr>
          <p:spPr bwMode="auto">
            <a:xfrm>
              <a:off x="3733800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6" name="Oval 74"/>
            <p:cNvSpPr>
              <a:spLocks noChangeArrowheads="1"/>
            </p:cNvSpPr>
            <p:nvPr/>
          </p:nvSpPr>
          <p:spPr bwMode="auto">
            <a:xfrm>
              <a:off x="4634586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 dirty="0">
                  <a:solidFill>
                    <a:srgbClr val="C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7" name="Oval 75"/>
            <p:cNvSpPr>
              <a:spLocks noChangeArrowheads="1"/>
            </p:cNvSpPr>
            <p:nvPr/>
          </p:nvSpPr>
          <p:spPr bwMode="auto">
            <a:xfrm>
              <a:off x="4177386" y="26670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0" name="Left-Right Arrow 274432"/>
            <p:cNvSpPr>
              <a:spLocks noChangeArrowheads="1"/>
            </p:cNvSpPr>
            <p:nvPr/>
          </p:nvSpPr>
          <p:spPr bwMode="auto">
            <a:xfrm>
              <a:off x="4191000" y="2133600"/>
              <a:ext cx="457200" cy="186872"/>
            </a:xfrm>
            <a:prstGeom prst="leftRightArrow">
              <a:avLst>
                <a:gd name="adj1" fmla="val 50000"/>
                <a:gd name="adj2" fmla="val 49997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1" name="Left-Right Arrow 80"/>
            <p:cNvSpPr>
              <a:spLocks noChangeArrowheads="1"/>
            </p:cNvSpPr>
            <p:nvPr/>
          </p:nvSpPr>
          <p:spPr bwMode="auto">
            <a:xfrm rot="3141786">
              <a:off x="4006449" y="2471181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2" name="Left-Right Arrow 82"/>
            <p:cNvSpPr>
              <a:spLocks noChangeArrowheads="1"/>
            </p:cNvSpPr>
            <p:nvPr/>
          </p:nvSpPr>
          <p:spPr bwMode="auto">
            <a:xfrm rot="18458214" flipV="1">
              <a:off x="4503586" y="2481465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83543"/>
              </p:ext>
            </p:extLst>
          </p:nvPr>
        </p:nvGraphicFramePr>
        <p:xfrm>
          <a:off x="914400" y="3947160"/>
          <a:ext cx="7010400" cy="20421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78012"/>
                <a:gridCol w="2266378"/>
                <a:gridCol w="236601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MPC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only</a:t>
                      </a:r>
                      <a:r>
                        <a:rPr lang="en-US" dirty="0" smtClean="0"/>
                        <a:t>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</a:p>
                    <a:p>
                      <a:pPr algn="ctr"/>
                      <a:r>
                        <a:rPr lang="en-US" dirty="0" smtClean="0"/>
                        <a:t>(n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input length)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size</a:t>
                      </a:r>
                      <a:r>
                        <a:rPr lang="en-US" dirty="0" smtClean="0"/>
                        <a:t>(f))</a:t>
                      </a:r>
                    </a:p>
                    <a:p>
                      <a:pPr algn="ctr"/>
                      <a:r>
                        <a:rPr lang="en-US" dirty="0" smtClean="0"/>
                        <a:t>[BGW88,CCD88]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27"/>
          <p:cNvSpPr>
            <a:spLocks/>
          </p:cNvSpPr>
          <p:nvPr/>
        </p:nvSpPr>
        <p:spPr bwMode="auto">
          <a:xfrm>
            <a:off x="468560" y="44450"/>
            <a:ext cx="914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4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MPC vs. Communication Complexity</a:t>
            </a:r>
            <a:endParaRPr lang="en-US" sz="4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9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76600" y="1524000"/>
            <a:ext cx="2209800" cy="1859961"/>
            <a:chOff x="3733800" y="1981200"/>
            <a:chExt cx="1357986" cy="1143000"/>
          </a:xfrm>
        </p:grpSpPr>
        <p:sp>
          <p:nvSpPr>
            <p:cNvPr id="95" name="Oval 24"/>
            <p:cNvSpPr>
              <a:spLocks noChangeArrowheads="1"/>
            </p:cNvSpPr>
            <p:nvPr/>
          </p:nvSpPr>
          <p:spPr bwMode="auto">
            <a:xfrm>
              <a:off x="3733800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6" name="Oval 74"/>
            <p:cNvSpPr>
              <a:spLocks noChangeArrowheads="1"/>
            </p:cNvSpPr>
            <p:nvPr/>
          </p:nvSpPr>
          <p:spPr bwMode="auto">
            <a:xfrm>
              <a:off x="4634586" y="19812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 dirty="0">
                  <a:solidFill>
                    <a:srgbClr val="C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7" name="Oval 75"/>
            <p:cNvSpPr>
              <a:spLocks noChangeArrowheads="1"/>
            </p:cNvSpPr>
            <p:nvPr/>
          </p:nvSpPr>
          <p:spPr bwMode="auto">
            <a:xfrm>
              <a:off x="4177386" y="2667000"/>
              <a:ext cx="457200" cy="4572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0">
                  <a:solidFill>
                    <a:srgbClr val="C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0" name="Left-Right Arrow 274432"/>
            <p:cNvSpPr>
              <a:spLocks noChangeArrowheads="1"/>
            </p:cNvSpPr>
            <p:nvPr/>
          </p:nvSpPr>
          <p:spPr bwMode="auto">
            <a:xfrm>
              <a:off x="4191000" y="2133600"/>
              <a:ext cx="457200" cy="186872"/>
            </a:xfrm>
            <a:prstGeom prst="leftRightArrow">
              <a:avLst>
                <a:gd name="adj1" fmla="val 50000"/>
                <a:gd name="adj2" fmla="val 49997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1" name="Left-Right Arrow 80"/>
            <p:cNvSpPr>
              <a:spLocks noChangeArrowheads="1"/>
            </p:cNvSpPr>
            <p:nvPr/>
          </p:nvSpPr>
          <p:spPr bwMode="auto">
            <a:xfrm rot="3141786">
              <a:off x="4006449" y="2471181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02" name="Left-Right Arrow 82"/>
            <p:cNvSpPr>
              <a:spLocks noChangeArrowheads="1"/>
            </p:cNvSpPr>
            <p:nvPr/>
          </p:nvSpPr>
          <p:spPr bwMode="auto">
            <a:xfrm rot="18458214" flipV="1">
              <a:off x="4503586" y="2481465"/>
              <a:ext cx="363992" cy="202248"/>
            </a:xfrm>
            <a:prstGeom prst="leftRightArrow">
              <a:avLst>
                <a:gd name="adj1" fmla="val 50000"/>
                <a:gd name="adj2" fmla="val 50001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400" b="0">
                <a:latin typeface="Times New Roman" pitchFamily="18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81104"/>
              </p:ext>
            </p:extLst>
          </p:nvPr>
        </p:nvGraphicFramePr>
        <p:xfrm>
          <a:off x="914400" y="3947160"/>
          <a:ext cx="7010400" cy="2682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78012"/>
                <a:gridCol w="2266378"/>
                <a:gridCol w="236601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MPC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Each party learns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only</a:t>
                      </a:r>
                      <a:r>
                        <a:rPr lang="en-US" dirty="0" smtClean="0"/>
                        <a:t> f(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</a:p>
                    <a:p>
                      <a:pPr algn="ctr"/>
                      <a:r>
                        <a:rPr lang="en-US" dirty="0" smtClean="0"/>
                        <a:t>(n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input length)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size</a:t>
                      </a:r>
                      <a:r>
                        <a:rPr lang="en-US" dirty="0" smtClean="0"/>
                        <a:t>(f))</a:t>
                      </a:r>
                    </a:p>
                    <a:p>
                      <a:pPr algn="ctr"/>
                      <a:r>
                        <a:rPr lang="en-US" dirty="0" smtClean="0"/>
                        <a:t>[BGW88,CCD88]</a:t>
                      </a:r>
                      <a:endParaRPr lang="en-US" dirty="0"/>
                    </a:p>
                  </a:txBody>
                  <a:tcPr/>
                </a:tc>
              </a:tr>
              <a:tr h="305018">
                <a:tc>
                  <a:txBody>
                    <a:bodyPr/>
                    <a:lstStyle/>
                    <a:p>
                      <a:r>
                        <a:rPr lang="en-US" dirty="0" smtClean="0"/>
                        <a:t>Lower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(</a:t>
                      </a:r>
                      <a:r>
                        <a:rPr lang="en-US" dirty="0" smtClean="0"/>
                        <a:t>n)  </a:t>
                      </a:r>
                    </a:p>
                    <a:p>
                      <a:pPr algn="ctr"/>
                      <a:r>
                        <a:rPr lang="en-US" dirty="0" smtClean="0"/>
                        <a:t>(for</a:t>
                      </a:r>
                      <a:r>
                        <a:rPr lang="en-US" baseline="0" dirty="0" smtClean="0"/>
                        <a:t> most 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(</a:t>
                      </a:r>
                      <a:r>
                        <a:rPr lang="en-US" dirty="0" smtClean="0"/>
                        <a:t>n)  </a:t>
                      </a:r>
                    </a:p>
                    <a:p>
                      <a:pPr algn="ctr"/>
                      <a:r>
                        <a:rPr lang="en-US" dirty="0" smtClean="0"/>
                        <a:t>(for</a:t>
                      </a:r>
                      <a:r>
                        <a:rPr lang="en-US" baseline="0" dirty="0" smtClean="0"/>
                        <a:t> most f)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Callout 4"/>
          <p:cNvSpPr/>
          <p:nvPr/>
        </p:nvSpPr>
        <p:spPr bwMode="auto">
          <a:xfrm>
            <a:off x="257692" y="1295400"/>
            <a:ext cx="7986716" cy="3276600"/>
          </a:xfrm>
          <a:prstGeom prst="cloudCallout">
            <a:avLst>
              <a:gd name="adj1" fmla="val 30552"/>
              <a:gd name="adj2" fmla="val 72435"/>
            </a:avLst>
          </a:prstGeom>
          <a:solidFill>
            <a:srgbClr val="C0E399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solidFill>
                  <a:srgbClr val="008000"/>
                </a:solidFill>
                <a:latin typeface="+mj-lt"/>
              </a:rPr>
              <a:t>Big open question: </a:t>
            </a:r>
            <a:br>
              <a:rPr lang="en-US" sz="2400" b="0" dirty="0" smtClean="0">
                <a:solidFill>
                  <a:srgbClr val="008000"/>
                </a:solidFill>
                <a:latin typeface="+mj-lt"/>
              </a:rPr>
            </a:br>
            <a:r>
              <a:rPr lang="en-US" sz="2400" b="0" dirty="0" smtClean="0">
                <a:latin typeface="+mj-lt"/>
              </a:rPr>
              <a:t>poly(n) communication for all f 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+mj-lt"/>
              </a:rPr>
              <a:t>“</a:t>
            </a:r>
            <a:r>
              <a:rPr lang="en-US" sz="2400" b="0" i="1" dirty="0" smtClean="0">
                <a:latin typeface="+mj-lt"/>
              </a:rPr>
              <a:t>fully </a:t>
            </a:r>
            <a:r>
              <a:rPr lang="en-US" sz="2400" b="0" i="1" dirty="0" err="1" smtClean="0">
                <a:latin typeface="+mj-lt"/>
              </a:rPr>
              <a:t>homomorphic</a:t>
            </a:r>
            <a:r>
              <a:rPr lang="en-US" sz="2400" b="0" i="1" dirty="0" smtClean="0">
                <a:latin typeface="+mj-lt"/>
              </a:rPr>
              <a:t> encryption of</a:t>
            </a:r>
            <a:br>
              <a:rPr lang="en-US" sz="2400" b="0" i="1" dirty="0" smtClean="0">
                <a:latin typeface="+mj-lt"/>
              </a:rPr>
            </a:br>
            <a:r>
              <a:rPr lang="en-US" sz="2400" b="0" i="1" dirty="0" smtClean="0">
                <a:latin typeface="+mj-lt"/>
              </a:rPr>
              <a:t>information-theoretic cryptography</a:t>
            </a:r>
            <a:r>
              <a:rPr lang="en-US" sz="2400" b="0" dirty="0" smtClean="0">
                <a:latin typeface="+mj-lt"/>
              </a:rPr>
              <a:t>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27"/>
          <p:cNvSpPr>
            <a:spLocks/>
          </p:cNvSpPr>
          <p:nvPr/>
        </p:nvSpPr>
        <p:spPr bwMode="auto">
          <a:xfrm>
            <a:off x="468560" y="44450"/>
            <a:ext cx="914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22325" rtl="0"/>
            <a:r>
              <a:rPr lang="en-US" sz="4000" b="0" dirty="0" smtClean="0">
                <a:solidFill>
                  <a:schemeClr val="accent2"/>
                </a:solidFill>
                <a:latin typeface="+mj-lt"/>
                <a:sym typeface="Chalkboard" charset="0"/>
              </a:rPr>
              <a:t>MPC vs. Communication Complexity</a:t>
            </a:r>
            <a:endParaRPr lang="en-US" sz="4000" b="0" dirty="0">
              <a:solidFill>
                <a:schemeClr val="accent2"/>
              </a:solidFill>
              <a:latin typeface="+mj-lt"/>
              <a:sym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7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Reformulated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95375" y="20558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rtl="0" eaLnBrk="1" hangingPunct="1"/>
            <a:endParaRPr lang="en-US" sz="2000"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79488" y="1700213"/>
            <a:ext cx="7402512" cy="646112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communication</a:t>
            </a:r>
            <a:r>
              <a:rPr lang="en-US" sz="1800">
                <a:latin typeface="Arial" charset="0"/>
              </a:rPr>
              <a:t> complexity of MPC </a:t>
            </a:r>
            <a:r>
              <a:rPr lang="en-US" sz="1800">
                <a:solidFill>
                  <a:srgbClr val="008000"/>
                </a:solidFill>
                <a:latin typeface="Arial" charset="0"/>
              </a:rPr>
              <a:t>strongly correlated</a:t>
            </a:r>
            <a:r>
              <a:rPr lang="en-US" sz="1800">
                <a:latin typeface="Arial" charset="0"/>
              </a:rPr>
              <a:t> with the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computational</a:t>
            </a:r>
            <a:r>
              <a:rPr lang="en-US" sz="1800">
                <a:latin typeface="Arial" charset="0"/>
              </a:rPr>
              <a:t> complexity of the function being computed?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79475" y="414337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endParaRPr lang="en-US" sz="2000">
              <a:latin typeface="Arial" charset="0"/>
            </a:endParaRP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1835150" y="2997200"/>
            <a:ext cx="5616575" cy="25923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07207" name="Oval 7"/>
          <p:cNvSpPr>
            <a:spLocks noChangeArrowheads="1"/>
          </p:cNvSpPr>
          <p:nvPr/>
        </p:nvSpPr>
        <p:spPr bwMode="auto">
          <a:xfrm>
            <a:off x="6300788" y="4510088"/>
            <a:ext cx="1008062" cy="9699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FF00"/>
              </a:solidFill>
            </a:endParaRPr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6300788" y="4654550"/>
            <a:ext cx="9683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efficiently</a:t>
            </a:r>
          </a:p>
          <a:p>
            <a:pPr eaLnBrk="1" hangingPunct="1"/>
            <a:r>
              <a:rPr lang="en-US" sz="1200">
                <a:latin typeface="Arial" charset="0"/>
              </a:rPr>
              <a:t>computable</a:t>
            </a:r>
          </a:p>
          <a:p>
            <a:pPr eaLnBrk="1" hangingPunct="1"/>
            <a:r>
              <a:rPr lang="en-US" sz="1200">
                <a:latin typeface="Arial" charset="0"/>
              </a:rPr>
              <a:t>functions</a:t>
            </a:r>
          </a:p>
        </p:txBody>
      </p:sp>
      <p:sp>
        <p:nvSpPr>
          <p:cNvPr id="307209" name="Text Box 9"/>
          <p:cNvSpPr txBox="1">
            <a:spLocks noChangeArrowheads="1"/>
          </p:cNvSpPr>
          <p:nvPr/>
        </p:nvSpPr>
        <p:spPr bwMode="auto">
          <a:xfrm>
            <a:off x="2195513" y="3135313"/>
            <a:ext cx="1554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>
                <a:latin typeface="Arial" charset="0"/>
              </a:rPr>
              <a:t>All functions</a:t>
            </a:r>
          </a:p>
        </p:txBody>
      </p:sp>
      <p:grpSp>
        <p:nvGrpSpPr>
          <p:cNvPr id="307210" name="Group 10"/>
          <p:cNvGrpSpPr>
            <a:grpSpLocks/>
          </p:cNvGrpSpPr>
          <p:nvPr/>
        </p:nvGrpSpPr>
        <p:grpSpPr bwMode="auto">
          <a:xfrm>
            <a:off x="2484438" y="5799138"/>
            <a:ext cx="4632325" cy="798512"/>
            <a:chOff x="1701" y="3653"/>
            <a:chExt cx="2918" cy="503"/>
          </a:xfrm>
        </p:grpSpPr>
        <p:sp>
          <p:nvSpPr>
            <p:cNvPr id="12319" name="Rectangle 11"/>
            <p:cNvSpPr>
              <a:spLocks noChangeArrowheads="1"/>
            </p:cNvSpPr>
            <p:nvPr/>
          </p:nvSpPr>
          <p:spPr bwMode="auto">
            <a:xfrm>
              <a:off x="1701" y="3702"/>
              <a:ext cx="272" cy="13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2064" y="3653"/>
              <a:ext cx="2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Arial" charset="0"/>
                </a:rPr>
                <a:t>= communication-efficient MPC</a:t>
              </a:r>
            </a:p>
          </p:txBody>
        </p:sp>
        <p:sp>
          <p:nvSpPr>
            <p:cNvPr id="12321" name="Rectangle 13"/>
            <p:cNvSpPr>
              <a:spLocks noChangeArrowheads="1"/>
            </p:cNvSpPr>
            <p:nvPr/>
          </p:nvSpPr>
          <p:spPr bwMode="auto">
            <a:xfrm>
              <a:off x="1701" y="3974"/>
              <a:ext cx="272" cy="1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Text Box 14"/>
            <p:cNvSpPr txBox="1">
              <a:spLocks noChangeArrowheads="1"/>
            </p:cNvSpPr>
            <p:nvPr/>
          </p:nvSpPr>
          <p:spPr bwMode="auto">
            <a:xfrm>
              <a:off x="2064" y="3906"/>
              <a:ext cx="25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 Unicode MS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Arial" charset="0"/>
                </a:rPr>
                <a:t>= no communication-efficient MPC</a:t>
              </a:r>
            </a:p>
          </p:txBody>
        </p:sp>
      </p:grpSp>
      <p:grpSp>
        <p:nvGrpSpPr>
          <p:cNvPr id="307215" name="Group 15"/>
          <p:cNvGrpSpPr>
            <a:grpSpLocks/>
          </p:cNvGrpSpPr>
          <p:nvPr/>
        </p:nvGrpSpPr>
        <p:grpSpPr bwMode="auto">
          <a:xfrm>
            <a:off x="2286000" y="3573463"/>
            <a:ext cx="4598988" cy="1766887"/>
            <a:chOff x="1440" y="2251"/>
            <a:chExt cx="2897" cy="1113"/>
          </a:xfrm>
        </p:grpSpPr>
        <p:sp>
          <p:nvSpPr>
            <p:cNvPr id="12300" name="Freeform 16"/>
            <p:cNvSpPr>
              <a:spLocks/>
            </p:cNvSpPr>
            <p:nvPr/>
          </p:nvSpPr>
          <p:spPr bwMode="auto">
            <a:xfrm>
              <a:off x="3354" y="3184"/>
              <a:ext cx="94" cy="103"/>
            </a:xfrm>
            <a:custGeom>
              <a:avLst/>
              <a:gdLst>
                <a:gd name="T0" fmla="*/ 38 w 94"/>
                <a:gd name="T1" fmla="*/ 40 h 103"/>
                <a:gd name="T2" fmla="*/ 62 w 94"/>
                <a:gd name="T3" fmla="*/ 32 h 103"/>
                <a:gd name="T4" fmla="*/ 94 w 94"/>
                <a:gd name="T5" fmla="*/ 16 h 103"/>
                <a:gd name="T6" fmla="*/ 78 w 94"/>
                <a:gd name="T7" fmla="*/ 40 h 103"/>
                <a:gd name="T8" fmla="*/ 86 w 94"/>
                <a:gd name="T9" fmla="*/ 64 h 103"/>
                <a:gd name="T10" fmla="*/ 62 w 94"/>
                <a:gd name="T11" fmla="*/ 72 h 103"/>
                <a:gd name="T12" fmla="*/ 14 w 94"/>
                <a:gd name="T13" fmla="*/ 96 h 103"/>
                <a:gd name="T14" fmla="*/ 14 w 94"/>
                <a:gd name="T15" fmla="*/ 40 h 103"/>
                <a:gd name="T16" fmla="*/ 38 w 94"/>
                <a:gd name="T17" fmla="*/ 40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03">
                  <a:moveTo>
                    <a:pt x="38" y="40"/>
                  </a:moveTo>
                  <a:cubicBezTo>
                    <a:pt x="46" y="37"/>
                    <a:pt x="56" y="38"/>
                    <a:pt x="62" y="32"/>
                  </a:cubicBezTo>
                  <a:cubicBezTo>
                    <a:pt x="89" y="5"/>
                    <a:pt x="46" y="0"/>
                    <a:pt x="94" y="16"/>
                  </a:cubicBezTo>
                  <a:cubicBezTo>
                    <a:pt x="89" y="24"/>
                    <a:pt x="80" y="31"/>
                    <a:pt x="78" y="40"/>
                  </a:cubicBezTo>
                  <a:cubicBezTo>
                    <a:pt x="77" y="48"/>
                    <a:pt x="90" y="56"/>
                    <a:pt x="86" y="64"/>
                  </a:cubicBezTo>
                  <a:cubicBezTo>
                    <a:pt x="82" y="72"/>
                    <a:pt x="70" y="68"/>
                    <a:pt x="62" y="72"/>
                  </a:cubicBezTo>
                  <a:cubicBezTo>
                    <a:pt x="0" y="103"/>
                    <a:pt x="74" y="76"/>
                    <a:pt x="14" y="96"/>
                  </a:cubicBezTo>
                  <a:cubicBezTo>
                    <a:pt x="34" y="65"/>
                    <a:pt x="58" y="55"/>
                    <a:pt x="14" y="40"/>
                  </a:cubicBezTo>
                  <a:cubicBezTo>
                    <a:pt x="41" y="31"/>
                    <a:pt x="38" y="24"/>
                    <a:pt x="38" y="4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1" name="Freeform 17"/>
            <p:cNvSpPr>
              <a:spLocks/>
            </p:cNvSpPr>
            <p:nvPr/>
          </p:nvSpPr>
          <p:spPr bwMode="auto">
            <a:xfrm>
              <a:off x="2897" y="2625"/>
              <a:ext cx="79" cy="78"/>
            </a:xfrm>
            <a:custGeom>
              <a:avLst/>
              <a:gdLst>
                <a:gd name="T0" fmla="*/ 7 w 79"/>
                <a:gd name="T1" fmla="*/ 21 h 78"/>
                <a:gd name="T2" fmla="*/ 31 w 79"/>
                <a:gd name="T3" fmla="*/ 0 h 78"/>
                <a:gd name="T4" fmla="*/ 58 w 79"/>
                <a:gd name="T5" fmla="*/ 6 h 78"/>
                <a:gd name="T6" fmla="*/ 40 w 79"/>
                <a:gd name="T7" fmla="*/ 27 h 78"/>
                <a:gd name="T8" fmla="*/ 61 w 79"/>
                <a:gd name="T9" fmla="*/ 51 h 78"/>
                <a:gd name="T10" fmla="*/ 67 w 79"/>
                <a:gd name="T11" fmla="*/ 42 h 78"/>
                <a:gd name="T12" fmla="*/ 73 w 79"/>
                <a:gd name="T13" fmla="*/ 51 h 78"/>
                <a:gd name="T14" fmla="*/ 76 w 79"/>
                <a:gd name="T15" fmla="*/ 60 h 78"/>
                <a:gd name="T16" fmla="*/ 58 w 79"/>
                <a:gd name="T17" fmla="*/ 54 h 78"/>
                <a:gd name="T18" fmla="*/ 28 w 79"/>
                <a:gd name="T19" fmla="*/ 78 h 78"/>
                <a:gd name="T20" fmla="*/ 4 w 79"/>
                <a:gd name="T21" fmla="*/ 57 h 78"/>
                <a:gd name="T22" fmla="*/ 1 w 79"/>
                <a:gd name="T23" fmla="*/ 48 h 78"/>
                <a:gd name="T24" fmla="*/ 13 w 79"/>
                <a:gd name="T25" fmla="*/ 30 h 78"/>
                <a:gd name="T26" fmla="*/ 7 w 79"/>
                <a:gd name="T27" fmla="*/ 2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" h="78">
                  <a:moveTo>
                    <a:pt x="7" y="21"/>
                  </a:moveTo>
                  <a:cubicBezTo>
                    <a:pt x="24" y="18"/>
                    <a:pt x="26" y="16"/>
                    <a:pt x="31" y="0"/>
                  </a:cubicBezTo>
                  <a:cubicBezTo>
                    <a:pt x="39" y="1"/>
                    <a:pt x="57" y="4"/>
                    <a:pt x="58" y="6"/>
                  </a:cubicBezTo>
                  <a:cubicBezTo>
                    <a:pt x="60" y="13"/>
                    <a:pt x="45" y="25"/>
                    <a:pt x="40" y="27"/>
                  </a:cubicBezTo>
                  <a:cubicBezTo>
                    <a:pt x="44" y="41"/>
                    <a:pt x="47" y="46"/>
                    <a:pt x="61" y="51"/>
                  </a:cubicBezTo>
                  <a:cubicBezTo>
                    <a:pt x="63" y="48"/>
                    <a:pt x="63" y="42"/>
                    <a:pt x="67" y="42"/>
                  </a:cubicBezTo>
                  <a:cubicBezTo>
                    <a:pt x="71" y="42"/>
                    <a:pt x="71" y="48"/>
                    <a:pt x="73" y="51"/>
                  </a:cubicBezTo>
                  <a:cubicBezTo>
                    <a:pt x="74" y="54"/>
                    <a:pt x="79" y="59"/>
                    <a:pt x="76" y="60"/>
                  </a:cubicBezTo>
                  <a:cubicBezTo>
                    <a:pt x="70" y="61"/>
                    <a:pt x="58" y="54"/>
                    <a:pt x="58" y="54"/>
                  </a:cubicBezTo>
                  <a:cubicBezTo>
                    <a:pt x="35" y="60"/>
                    <a:pt x="46" y="72"/>
                    <a:pt x="28" y="78"/>
                  </a:cubicBezTo>
                  <a:cubicBezTo>
                    <a:pt x="22" y="69"/>
                    <a:pt x="4" y="57"/>
                    <a:pt x="4" y="57"/>
                  </a:cubicBezTo>
                  <a:cubicBezTo>
                    <a:pt x="3" y="54"/>
                    <a:pt x="0" y="51"/>
                    <a:pt x="1" y="48"/>
                  </a:cubicBezTo>
                  <a:cubicBezTo>
                    <a:pt x="3" y="41"/>
                    <a:pt x="13" y="30"/>
                    <a:pt x="13" y="30"/>
                  </a:cubicBezTo>
                  <a:cubicBezTo>
                    <a:pt x="10" y="20"/>
                    <a:pt x="13" y="21"/>
                    <a:pt x="7" y="2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2" name="Freeform 18"/>
            <p:cNvSpPr>
              <a:spLocks/>
            </p:cNvSpPr>
            <p:nvPr/>
          </p:nvSpPr>
          <p:spPr bwMode="auto">
            <a:xfrm>
              <a:off x="2613" y="2910"/>
              <a:ext cx="56" cy="49"/>
            </a:xfrm>
            <a:custGeom>
              <a:avLst/>
              <a:gdLst>
                <a:gd name="T0" fmla="*/ 0 w 56"/>
                <a:gd name="T1" fmla="*/ 30 h 49"/>
                <a:gd name="T2" fmla="*/ 27 w 56"/>
                <a:gd name="T3" fmla="*/ 21 h 49"/>
                <a:gd name="T4" fmla="*/ 36 w 56"/>
                <a:gd name="T5" fmla="*/ 18 h 49"/>
                <a:gd name="T6" fmla="*/ 42 w 56"/>
                <a:gd name="T7" fmla="*/ 24 h 49"/>
                <a:gd name="T8" fmla="*/ 24 w 56"/>
                <a:gd name="T9" fmla="*/ 48 h 49"/>
                <a:gd name="T10" fmla="*/ 6 w 56"/>
                <a:gd name="T11" fmla="*/ 45 h 49"/>
                <a:gd name="T12" fmla="*/ 9 w 56"/>
                <a:gd name="T13" fmla="*/ 33 h 49"/>
                <a:gd name="T14" fmla="*/ 0 w 56"/>
                <a:gd name="T15" fmla="*/ 30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" h="49">
                  <a:moveTo>
                    <a:pt x="0" y="30"/>
                  </a:moveTo>
                  <a:cubicBezTo>
                    <a:pt x="0" y="30"/>
                    <a:pt x="27" y="21"/>
                    <a:pt x="27" y="21"/>
                  </a:cubicBezTo>
                  <a:cubicBezTo>
                    <a:pt x="30" y="20"/>
                    <a:pt x="36" y="18"/>
                    <a:pt x="36" y="18"/>
                  </a:cubicBezTo>
                  <a:cubicBezTo>
                    <a:pt x="54" y="0"/>
                    <a:pt x="56" y="15"/>
                    <a:pt x="42" y="24"/>
                  </a:cubicBezTo>
                  <a:cubicBezTo>
                    <a:pt x="38" y="36"/>
                    <a:pt x="34" y="41"/>
                    <a:pt x="24" y="48"/>
                  </a:cubicBezTo>
                  <a:cubicBezTo>
                    <a:pt x="18" y="47"/>
                    <a:pt x="10" y="49"/>
                    <a:pt x="6" y="45"/>
                  </a:cubicBezTo>
                  <a:cubicBezTo>
                    <a:pt x="3" y="42"/>
                    <a:pt x="11" y="37"/>
                    <a:pt x="9" y="33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3" name="Freeform 19"/>
            <p:cNvSpPr>
              <a:spLocks/>
            </p:cNvSpPr>
            <p:nvPr/>
          </p:nvSpPr>
          <p:spPr bwMode="auto">
            <a:xfrm>
              <a:off x="2653" y="2704"/>
              <a:ext cx="83" cy="61"/>
            </a:xfrm>
            <a:custGeom>
              <a:avLst/>
              <a:gdLst>
                <a:gd name="T0" fmla="*/ 71 w 83"/>
                <a:gd name="T1" fmla="*/ 60 h 61"/>
                <a:gd name="T2" fmla="*/ 83 w 83"/>
                <a:gd name="T3" fmla="*/ 45 h 61"/>
                <a:gd name="T4" fmla="*/ 50 w 83"/>
                <a:gd name="T5" fmla="*/ 21 h 61"/>
                <a:gd name="T6" fmla="*/ 26 w 83"/>
                <a:gd name="T7" fmla="*/ 0 h 61"/>
                <a:gd name="T8" fmla="*/ 5 w 83"/>
                <a:gd name="T9" fmla="*/ 21 h 61"/>
                <a:gd name="T10" fmla="*/ 8 w 83"/>
                <a:gd name="T11" fmla="*/ 39 h 61"/>
                <a:gd name="T12" fmla="*/ 17 w 83"/>
                <a:gd name="T13" fmla="*/ 60 h 61"/>
                <a:gd name="T14" fmla="*/ 53 w 83"/>
                <a:gd name="T15" fmla="*/ 57 h 61"/>
                <a:gd name="T16" fmla="*/ 71 w 83"/>
                <a:gd name="T17" fmla="*/ 6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61">
                  <a:moveTo>
                    <a:pt x="71" y="60"/>
                  </a:moveTo>
                  <a:cubicBezTo>
                    <a:pt x="78" y="55"/>
                    <a:pt x="83" y="55"/>
                    <a:pt x="83" y="45"/>
                  </a:cubicBezTo>
                  <a:cubicBezTo>
                    <a:pt x="83" y="26"/>
                    <a:pt x="64" y="25"/>
                    <a:pt x="50" y="21"/>
                  </a:cubicBezTo>
                  <a:cubicBezTo>
                    <a:pt x="44" y="12"/>
                    <a:pt x="26" y="0"/>
                    <a:pt x="26" y="0"/>
                  </a:cubicBezTo>
                  <a:cubicBezTo>
                    <a:pt x="5" y="14"/>
                    <a:pt x="10" y="5"/>
                    <a:pt x="5" y="21"/>
                  </a:cubicBezTo>
                  <a:cubicBezTo>
                    <a:pt x="11" y="39"/>
                    <a:pt x="26" y="27"/>
                    <a:pt x="8" y="39"/>
                  </a:cubicBezTo>
                  <a:cubicBezTo>
                    <a:pt x="0" y="52"/>
                    <a:pt x="3" y="55"/>
                    <a:pt x="17" y="60"/>
                  </a:cubicBezTo>
                  <a:cubicBezTo>
                    <a:pt x="31" y="58"/>
                    <a:pt x="41" y="61"/>
                    <a:pt x="53" y="57"/>
                  </a:cubicBezTo>
                  <a:cubicBezTo>
                    <a:pt x="65" y="61"/>
                    <a:pt x="59" y="60"/>
                    <a:pt x="71" y="6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4" name="Freeform 20"/>
            <p:cNvSpPr>
              <a:spLocks/>
            </p:cNvSpPr>
            <p:nvPr/>
          </p:nvSpPr>
          <p:spPr bwMode="auto">
            <a:xfrm rot="3706584">
              <a:off x="3107" y="2478"/>
              <a:ext cx="83" cy="61"/>
            </a:xfrm>
            <a:custGeom>
              <a:avLst/>
              <a:gdLst>
                <a:gd name="T0" fmla="*/ 71 w 83"/>
                <a:gd name="T1" fmla="*/ 60 h 61"/>
                <a:gd name="T2" fmla="*/ 83 w 83"/>
                <a:gd name="T3" fmla="*/ 45 h 61"/>
                <a:gd name="T4" fmla="*/ 50 w 83"/>
                <a:gd name="T5" fmla="*/ 21 h 61"/>
                <a:gd name="T6" fmla="*/ 26 w 83"/>
                <a:gd name="T7" fmla="*/ 0 h 61"/>
                <a:gd name="T8" fmla="*/ 5 w 83"/>
                <a:gd name="T9" fmla="*/ 21 h 61"/>
                <a:gd name="T10" fmla="*/ 8 w 83"/>
                <a:gd name="T11" fmla="*/ 39 h 61"/>
                <a:gd name="T12" fmla="*/ 17 w 83"/>
                <a:gd name="T13" fmla="*/ 60 h 61"/>
                <a:gd name="T14" fmla="*/ 53 w 83"/>
                <a:gd name="T15" fmla="*/ 57 h 61"/>
                <a:gd name="T16" fmla="*/ 71 w 83"/>
                <a:gd name="T17" fmla="*/ 6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61">
                  <a:moveTo>
                    <a:pt x="71" y="60"/>
                  </a:moveTo>
                  <a:cubicBezTo>
                    <a:pt x="78" y="55"/>
                    <a:pt x="83" y="55"/>
                    <a:pt x="83" y="45"/>
                  </a:cubicBezTo>
                  <a:cubicBezTo>
                    <a:pt x="83" y="26"/>
                    <a:pt x="64" y="25"/>
                    <a:pt x="50" y="21"/>
                  </a:cubicBezTo>
                  <a:cubicBezTo>
                    <a:pt x="44" y="12"/>
                    <a:pt x="26" y="0"/>
                    <a:pt x="26" y="0"/>
                  </a:cubicBezTo>
                  <a:cubicBezTo>
                    <a:pt x="5" y="14"/>
                    <a:pt x="10" y="5"/>
                    <a:pt x="5" y="21"/>
                  </a:cubicBezTo>
                  <a:cubicBezTo>
                    <a:pt x="11" y="39"/>
                    <a:pt x="26" y="27"/>
                    <a:pt x="8" y="39"/>
                  </a:cubicBezTo>
                  <a:cubicBezTo>
                    <a:pt x="0" y="52"/>
                    <a:pt x="3" y="55"/>
                    <a:pt x="17" y="60"/>
                  </a:cubicBezTo>
                  <a:cubicBezTo>
                    <a:pt x="31" y="58"/>
                    <a:pt x="41" y="61"/>
                    <a:pt x="53" y="57"/>
                  </a:cubicBezTo>
                  <a:cubicBezTo>
                    <a:pt x="65" y="61"/>
                    <a:pt x="59" y="60"/>
                    <a:pt x="71" y="6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5" name="Freeform 21"/>
            <p:cNvSpPr>
              <a:spLocks/>
            </p:cNvSpPr>
            <p:nvPr/>
          </p:nvSpPr>
          <p:spPr bwMode="auto">
            <a:xfrm>
              <a:off x="2340" y="3205"/>
              <a:ext cx="60" cy="51"/>
            </a:xfrm>
            <a:custGeom>
              <a:avLst/>
              <a:gdLst>
                <a:gd name="T0" fmla="*/ 9 w 60"/>
                <a:gd name="T1" fmla="*/ 5 h 51"/>
                <a:gd name="T2" fmla="*/ 27 w 60"/>
                <a:gd name="T3" fmla="*/ 11 h 51"/>
                <a:gd name="T4" fmla="*/ 36 w 60"/>
                <a:gd name="T5" fmla="*/ 14 h 51"/>
                <a:gd name="T6" fmla="*/ 60 w 60"/>
                <a:gd name="T7" fmla="*/ 17 h 51"/>
                <a:gd name="T8" fmla="*/ 42 w 60"/>
                <a:gd name="T9" fmla="*/ 29 h 51"/>
                <a:gd name="T10" fmla="*/ 33 w 60"/>
                <a:gd name="T11" fmla="*/ 35 h 51"/>
                <a:gd name="T12" fmla="*/ 12 w 60"/>
                <a:gd name="T13" fmla="*/ 47 h 51"/>
                <a:gd name="T14" fmla="*/ 3 w 60"/>
                <a:gd name="T15" fmla="*/ 29 h 51"/>
                <a:gd name="T16" fmla="*/ 9 w 60"/>
                <a:gd name="T17" fmla="*/ 5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51">
                  <a:moveTo>
                    <a:pt x="9" y="5"/>
                  </a:moveTo>
                  <a:cubicBezTo>
                    <a:pt x="15" y="7"/>
                    <a:pt x="21" y="9"/>
                    <a:pt x="27" y="11"/>
                  </a:cubicBezTo>
                  <a:cubicBezTo>
                    <a:pt x="30" y="12"/>
                    <a:pt x="36" y="14"/>
                    <a:pt x="36" y="14"/>
                  </a:cubicBezTo>
                  <a:cubicBezTo>
                    <a:pt x="45" y="0"/>
                    <a:pt x="52" y="5"/>
                    <a:pt x="60" y="17"/>
                  </a:cubicBezTo>
                  <a:cubicBezTo>
                    <a:pt x="54" y="21"/>
                    <a:pt x="48" y="25"/>
                    <a:pt x="42" y="29"/>
                  </a:cubicBezTo>
                  <a:cubicBezTo>
                    <a:pt x="39" y="31"/>
                    <a:pt x="33" y="35"/>
                    <a:pt x="33" y="35"/>
                  </a:cubicBezTo>
                  <a:cubicBezTo>
                    <a:pt x="29" y="48"/>
                    <a:pt x="25" y="51"/>
                    <a:pt x="12" y="47"/>
                  </a:cubicBezTo>
                  <a:cubicBezTo>
                    <a:pt x="10" y="41"/>
                    <a:pt x="4" y="36"/>
                    <a:pt x="3" y="29"/>
                  </a:cubicBezTo>
                  <a:cubicBezTo>
                    <a:pt x="0" y="8"/>
                    <a:pt x="23" y="33"/>
                    <a:pt x="9" y="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6" name="Freeform 22"/>
            <p:cNvSpPr>
              <a:spLocks/>
            </p:cNvSpPr>
            <p:nvPr/>
          </p:nvSpPr>
          <p:spPr bwMode="auto">
            <a:xfrm flipV="1">
              <a:off x="2154" y="2432"/>
              <a:ext cx="46" cy="60"/>
            </a:xfrm>
            <a:custGeom>
              <a:avLst/>
              <a:gdLst>
                <a:gd name="T0" fmla="*/ 22 w 83"/>
                <a:gd name="T1" fmla="*/ 58 h 61"/>
                <a:gd name="T2" fmla="*/ 25 w 83"/>
                <a:gd name="T3" fmla="*/ 43 h 61"/>
                <a:gd name="T4" fmla="*/ 16 w 83"/>
                <a:gd name="T5" fmla="*/ 21 h 61"/>
                <a:gd name="T6" fmla="*/ 8 w 83"/>
                <a:gd name="T7" fmla="*/ 0 h 61"/>
                <a:gd name="T8" fmla="*/ 2 w 83"/>
                <a:gd name="T9" fmla="*/ 21 h 61"/>
                <a:gd name="T10" fmla="*/ 2 w 83"/>
                <a:gd name="T11" fmla="*/ 37 h 61"/>
                <a:gd name="T12" fmla="*/ 5 w 83"/>
                <a:gd name="T13" fmla="*/ 58 h 61"/>
                <a:gd name="T14" fmla="*/ 16 w 83"/>
                <a:gd name="T15" fmla="*/ 55 h 61"/>
                <a:gd name="T16" fmla="*/ 22 w 83"/>
                <a:gd name="T17" fmla="*/ 5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61">
                  <a:moveTo>
                    <a:pt x="71" y="60"/>
                  </a:moveTo>
                  <a:cubicBezTo>
                    <a:pt x="78" y="55"/>
                    <a:pt x="83" y="55"/>
                    <a:pt x="83" y="45"/>
                  </a:cubicBezTo>
                  <a:cubicBezTo>
                    <a:pt x="83" y="26"/>
                    <a:pt x="64" y="25"/>
                    <a:pt x="50" y="21"/>
                  </a:cubicBezTo>
                  <a:cubicBezTo>
                    <a:pt x="44" y="12"/>
                    <a:pt x="26" y="0"/>
                    <a:pt x="26" y="0"/>
                  </a:cubicBezTo>
                  <a:cubicBezTo>
                    <a:pt x="5" y="14"/>
                    <a:pt x="10" y="5"/>
                    <a:pt x="5" y="21"/>
                  </a:cubicBezTo>
                  <a:cubicBezTo>
                    <a:pt x="11" y="39"/>
                    <a:pt x="26" y="27"/>
                    <a:pt x="8" y="39"/>
                  </a:cubicBezTo>
                  <a:cubicBezTo>
                    <a:pt x="0" y="52"/>
                    <a:pt x="3" y="55"/>
                    <a:pt x="17" y="60"/>
                  </a:cubicBezTo>
                  <a:cubicBezTo>
                    <a:pt x="31" y="58"/>
                    <a:pt x="41" y="61"/>
                    <a:pt x="53" y="57"/>
                  </a:cubicBezTo>
                  <a:cubicBezTo>
                    <a:pt x="65" y="61"/>
                    <a:pt x="59" y="60"/>
                    <a:pt x="71" y="6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7" name="Freeform 23"/>
            <p:cNvSpPr>
              <a:spLocks/>
            </p:cNvSpPr>
            <p:nvPr/>
          </p:nvSpPr>
          <p:spPr bwMode="auto">
            <a:xfrm flipH="1" flipV="1">
              <a:off x="1883" y="2704"/>
              <a:ext cx="44" cy="91"/>
            </a:xfrm>
            <a:custGeom>
              <a:avLst/>
              <a:gdLst>
                <a:gd name="T0" fmla="*/ 8 w 94"/>
                <a:gd name="T1" fmla="*/ 31 h 103"/>
                <a:gd name="T2" fmla="*/ 14 w 94"/>
                <a:gd name="T3" fmla="*/ 25 h 103"/>
                <a:gd name="T4" fmla="*/ 21 w 94"/>
                <a:gd name="T5" fmla="*/ 12 h 103"/>
                <a:gd name="T6" fmla="*/ 17 w 94"/>
                <a:gd name="T7" fmla="*/ 31 h 103"/>
                <a:gd name="T8" fmla="*/ 19 w 94"/>
                <a:gd name="T9" fmla="*/ 50 h 103"/>
                <a:gd name="T10" fmla="*/ 14 w 94"/>
                <a:gd name="T11" fmla="*/ 57 h 103"/>
                <a:gd name="T12" fmla="*/ 3 w 94"/>
                <a:gd name="T13" fmla="*/ 75 h 103"/>
                <a:gd name="T14" fmla="*/ 3 w 94"/>
                <a:gd name="T15" fmla="*/ 31 h 103"/>
                <a:gd name="T16" fmla="*/ 8 w 94"/>
                <a:gd name="T17" fmla="*/ 31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03">
                  <a:moveTo>
                    <a:pt x="38" y="40"/>
                  </a:moveTo>
                  <a:cubicBezTo>
                    <a:pt x="46" y="37"/>
                    <a:pt x="56" y="38"/>
                    <a:pt x="62" y="32"/>
                  </a:cubicBezTo>
                  <a:cubicBezTo>
                    <a:pt x="89" y="5"/>
                    <a:pt x="46" y="0"/>
                    <a:pt x="94" y="16"/>
                  </a:cubicBezTo>
                  <a:cubicBezTo>
                    <a:pt x="89" y="24"/>
                    <a:pt x="80" y="31"/>
                    <a:pt x="78" y="40"/>
                  </a:cubicBezTo>
                  <a:cubicBezTo>
                    <a:pt x="77" y="48"/>
                    <a:pt x="90" y="56"/>
                    <a:pt x="86" y="64"/>
                  </a:cubicBezTo>
                  <a:cubicBezTo>
                    <a:pt x="82" y="72"/>
                    <a:pt x="70" y="68"/>
                    <a:pt x="62" y="72"/>
                  </a:cubicBezTo>
                  <a:cubicBezTo>
                    <a:pt x="0" y="103"/>
                    <a:pt x="74" y="76"/>
                    <a:pt x="14" y="96"/>
                  </a:cubicBezTo>
                  <a:cubicBezTo>
                    <a:pt x="34" y="65"/>
                    <a:pt x="58" y="55"/>
                    <a:pt x="14" y="40"/>
                  </a:cubicBezTo>
                  <a:cubicBezTo>
                    <a:pt x="41" y="31"/>
                    <a:pt x="38" y="24"/>
                    <a:pt x="38" y="4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8" name="Freeform 24"/>
            <p:cNvSpPr>
              <a:spLocks/>
            </p:cNvSpPr>
            <p:nvPr/>
          </p:nvSpPr>
          <p:spPr bwMode="auto">
            <a:xfrm flipH="1">
              <a:off x="2699" y="2296"/>
              <a:ext cx="90" cy="45"/>
            </a:xfrm>
            <a:custGeom>
              <a:avLst/>
              <a:gdLst>
                <a:gd name="T0" fmla="*/ 34 w 94"/>
                <a:gd name="T1" fmla="*/ 7 h 103"/>
                <a:gd name="T2" fmla="*/ 56 w 94"/>
                <a:gd name="T3" fmla="*/ 6 h 103"/>
                <a:gd name="T4" fmla="*/ 86 w 94"/>
                <a:gd name="T5" fmla="*/ 3 h 103"/>
                <a:gd name="T6" fmla="*/ 72 w 94"/>
                <a:gd name="T7" fmla="*/ 7 h 103"/>
                <a:gd name="T8" fmla="*/ 79 w 94"/>
                <a:gd name="T9" fmla="*/ 12 h 103"/>
                <a:gd name="T10" fmla="*/ 56 w 94"/>
                <a:gd name="T11" fmla="*/ 14 h 103"/>
                <a:gd name="T12" fmla="*/ 12 w 94"/>
                <a:gd name="T13" fmla="*/ 18 h 103"/>
                <a:gd name="T14" fmla="*/ 12 w 94"/>
                <a:gd name="T15" fmla="*/ 7 h 103"/>
                <a:gd name="T16" fmla="*/ 34 w 94"/>
                <a:gd name="T17" fmla="*/ 7 h 1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103">
                  <a:moveTo>
                    <a:pt x="38" y="40"/>
                  </a:moveTo>
                  <a:cubicBezTo>
                    <a:pt x="46" y="37"/>
                    <a:pt x="56" y="38"/>
                    <a:pt x="62" y="32"/>
                  </a:cubicBezTo>
                  <a:cubicBezTo>
                    <a:pt x="89" y="5"/>
                    <a:pt x="46" y="0"/>
                    <a:pt x="94" y="16"/>
                  </a:cubicBezTo>
                  <a:cubicBezTo>
                    <a:pt x="89" y="24"/>
                    <a:pt x="80" y="31"/>
                    <a:pt x="78" y="40"/>
                  </a:cubicBezTo>
                  <a:cubicBezTo>
                    <a:pt x="77" y="48"/>
                    <a:pt x="90" y="56"/>
                    <a:pt x="86" y="64"/>
                  </a:cubicBezTo>
                  <a:cubicBezTo>
                    <a:pt x="82" y="72"/>
                    <a:pt x="70" y="68"/>
                    <a:pt x="62" y="72"/>
                  </a:cubicBezTo>
                  <a:cubicBezTo>
                    <a:pt x="0" y="103"/>
                    <a:pt x="74" y="76"/>
                    <a:pt x="14" y="96"/>
                  </a:cubicBezTo>
                  <a:cubicBezTo>
                    <a:pt x="34" y="65"/>
                    <a:pt x="58" y="55"/>
                    <a:pt x="14" y="40"/>
                  </a:cubicBezTo>
                  <a:cubicBezTo>
                    <a:pt x="41" y="31"/>
                    <a:pt x="38" y="24"/>
                    <a:pt x="38" y="40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09" name="Freeform 25"/>
            <p:cNvSpPr>
              <a:spLocks/>
            </p:cNvSpPr>
            <p:nvPr/>
          </p:nvSpPr>
          <p:spPr bwMode="auto">
            <a:xfrm>
              <a:off x="3585" y="2463"/>
              <a:ext cx="56" cy="70"/>
            </a:xfrm>
            <a:custGeom>
              <a:avLst/>
              <a:gdLst>
                <a:gd name="T0" fmla="*/ 0 w 56"/>
                <a:gd name="T1" fmla="*/ 51 h 70"/>
                <a:gd name="T2" fmla="*/ 3 w 56"/>
                <a:gd name="T3" fmla="*/ 18 h 70"/>
                <a:gd name="T4" fmla="*/ 9 w 56"/>
                <a:gd name="T5" fmla="*/ 0 h 70"/>
                <a:gd name="T6" fmla="*/ 51 w 56"/>
                <a:gd name="T7" fmla="*/ 30 h 70"/>
                <a:gd name="T8" fmla="*/ 54 w 56"/>
                <a:gd name="T9" fmla="*/ 39 h 70"/>
                <a:gd name="T10" fmla="*/ 12 w 56"/>
                <a:gd name="T11" fmla="*/ 54 h 70"/>
                <a:gd name="T12" fmla="*/ 0 w 56"/>
                <a:gd name="T13" fmla="*/ 51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70">
                  <a:moveTo>
                    <a:pt x="0" y="51"/>
                  </a:moveTo>
                  <a:cubicBezTo>
                    <a:pt x="1" y="40"/>
                    <a:pt x="1" y="29"/>
                    <a:pt x="3" y="18"/>
                  </a:cubicBezTo>
                  <a:cubicBezTo>
                    <a:pt x="4" y="12"/>
                    <a:pt x="9" y="0"/>
                    <a:pt x="9" y="0"/>
                  </a:cubicBezTo>
                  <a:cubicBezTo>
                    <a:pt x="28" y="5"/>
                    <a:pt x="31" y="23"/>
                    <a:pt x="51" y="30"/>
                  </a:cubicBezTo>
                  <a:cubicBezTo>
                    <a:pt x="52" y="33"/>
                    <a:pt x="56" y="36"/>
                    <a:pt x="54" y="39"/>
                  </a:cubicBezTo>
                  <a:cubicBezTo>
                    <a:pt x="52" y="41"/>
                    <a:pt x="17" y="53"/>
                    <a:pt x="12" y="54"/>
                  </a:cubicBezTo>
                  <a:cubicBezTo>
                    <a:pt x="7" y="70"/>
                    <a:pt x="0" y="65"/>
                    <a:pt x="0" y="5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0" name="Freeform 26"/>
            <p:cNvSpPr>
              <a:spLocks/>
            </p:cNvSpPr>
            <p:nvPr/>
          </p:nvSpPr>
          <p:spPr bwMode="auto">
            <a:xfrm>
              <a:off x="2277" y="2846"/>
              <a:ext cx="51" cy="56"/>
            </a:xfrm>
            <a:custGeom>
              <a:avLst/>
              <a:gdLst>
                <a:gd name="T0" fmla="*/ 24 w 51"/>
                <a:gd name="T1" fmla="*/ 55 h 56"/>
                <a:gd name="T2" fmla="*/ 51 w 51"/>
                <a:gd name="T3" fmla="*/ 37 h 56"/>
                <a:gd name="T4" fmla="*/ 30 w 51"/>
                <a:gd name="T5" fmla="*/ 19 h 56"/>
                <a:gd name="T6" fmla="*/ 0 w 51"/>
                <a:gd name="T7" fmla="*/ 7 h 56"/>
                <a:gd name="T8" fmla="*/ 15 w 51"/>
                <a:gd name="T9" fmla="*/ 28 h 56"/>
                <a:gd name="T10" fmla="*/ 21 w 51"/>
                <a:gd name="T11" fmla="*/ 52 h 56"/>
                <a:gd name="T12" fmla="*/ 30 w 51"/>
                <a:gd name="T13" fmla="*/ 55 h 56"/>
                <a:gd name="T14" fmla="*/ 24 w 51"/>
                <a:gd name="T15" fmla="*/ 55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" h="56">
                  <a:moveTo>
                    <a:pt x="24" y="55"/>
                  </a:moveTo>
                  <a:cubicBezTo>
                    <a:pt x="34" y="48"/>
                    <a:pt x="42" y="46"/>
                    <a:pt x="51" y="37"/>
                  </a:cubicBezTo>
                  <a:cubicBezTo>
                    <a:pt x="47" y="25"/>
                    <a:pt x="42" y="23"/>
                    <a:pt x="30" y="19"/>
                  </a:cubicBezTo>
                  <a:cubicBezTo>
                    <a:pt x="25" y="0"/>
                    <a:pt x="19" y="4"/>
                    <a:pt x="0" y="7"/>
                  </a:cubicBezTo>
                  <a:cubicBezTo>
                    <a:pt x="7" y="28"/>
                    <a:pt x="0" y="23"/>
                    <a:pt x="15" y="28"/>
                  </a:cubicBezTo>
                  <a:cubicBezTo>
                    <a:pt x="18" y="36"/>
                    <a:pt x="16" y="45"/>
                    <a:pt x="21" y="52"/>
                  </a:cubicBezTo>
                  <a:cubicBezTo>
                    <a:pt x="23" y="55"/>
                    <a:pt x="28" y="53"/>
                    <a:pt x="30" y="55"/>
                  </a:cubicBezTo>
                  <a:cubicBezTo>
                    <a:pt x="31" y="56"/>
                    <a:pt x="26" y="55"/>
                    <a:pt x="24" y="5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1" name="Freeform 27"/>
            <p:cNvSpPr>
              <a:spLocks/>
            </p:cNvSpPr>
            <p:nvPr/>
          </p:nvSpPr>
          <p:spPr bwMode="auto">
            <a:xfrm>
              <a:off x="3933" y="2251"/>
              <a:ext cx="51" cy="62"/>
            </a:xfrm>
            <a:custGeom>
              <a:avLst/>
              <a:gdLst>
                <a:gd name="T0" fmla="*/ 24 w 51"/>
                <a:gd name="T1" fmla="*/ 56 h 62"/>
                <a:gd name="T2" fmla="*/ 51 w 51"/>
                <a:gd name="T3" fmla="*/ 29 h 62"/>
                <a:gd name="T4" fmla="*/ 42 w 51"/>
                <a:gd name="T5" fmla="*/ 26 h 62"/>
                <a:gd name="T6" fmla="*/ 48 w 51"/>
                <a:gd name="T7" fmla="*/ 8 h 62"/>
                <a:gd name="T8" fmla="*/ 21 w 51"/>
                <a:gd name="T9" fmla="*/ 5 h 62"/>
                <a:gd name="T10" fmla="*/ 0 w 51"/>
                <a:gd name="T11" fmla="*/ 47 h 62"/>
                <a:gd name="T12" fmla="*/ 24 w 51"/>
                <a:gd name="T13" fmla="*/ 56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" h="62">
                  <a:moveTo>
                    <a:pt x="24" y="56"/>
                  </a:moveTo>
                  <a:cubicBezTo>
                    <a:pt x="39" y="51"/>
                    <a:pt x="46" y="44"/>
                    <a:pt x="51" y="29"/>
                  </a:cubicBezTo>
                  <a:cubicBezTo>
                    <a:pt x="48" y="28"/>
                    <a:pt x="42" y="29"/>
                    <a:pt x="42" y="26"/>
                  </a:cubicBezTo>
                  <a:cubicBezTo>
                    <a:pt x="41" y="20"/>
                    <a:pt x="48" y="8"/>
                    <a:pt x="48" y="8"/>
                  </a:cubicBezTo>
                  <a:cubicBezTo>
                    <a:pt x="27" y="1"/>
                    <a:pt x="36" y="0"/>
                    <a:pt x="21" y="5"/>
                  </a:cubicBezTo>
                  <a:cubicBezTo>
                    <a:pt x="9" y="22"/>
                    <a:pt x="24" y="31"/>
                    <a:pt x="0" y="47"/>
                  </a:cubicBezTo>
                  <a:cubicBezTo>
                    <a:pt x="20" y="60"/>
                    <a:pt x="12" y="62"/>
                    <a:pt x="24" y="56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2" name="Freeform 28"/>
            <p:cNvSpPr>
              <a:spLocks/>
            </p:cNvSpPr>
            <p:nvPr/>
          </p:nvSpPr>
          <p:spPr bwMode="auto">
            <a:xfrm>
              <a:off x="4286" y="2552"/>
              <a:ext cx="51" cy="62"/>
            </a:xfrm>
            <a:custGeom>
              <a:avLst/>
              <a:gdLst>
                <a:gd name="T0" fmla="*/ 24 w 51"/>
                <a:gd name="T1" fmla="*/ 56 h 62"/>
                <a:gd name="T2" fmla="*/ 51 w 51"/>
                <a:gd name="T3" fmla="*/ 29 h 62"/>
                <a:gd name="T4" fmla="*/ 42 w 51"/>
                <a:gd name="T5" fmla="*/ 26 h 62"/>
                <a:gd name="T6" fmla="*/ 48 w 51"/>
                <a:gd name="T7" fmla="*/ 8 h 62"/>
                <a:gd name="T8" fmla="*/ 21 w 51"/>
                <a:gd name="T9" fmla="*/ 5 h 62"/>
                <a:gd name="T10" fmla="*/ 0 w 51"/>
                <a:gd name="T11" fmla="*/ 47 h 62"/>
                <a:gd name="T12" fmla="*/ 24 w 51"/>
                <a:gd name="T13" fmla="*/ 56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" h="62">
                  <a:moveTo>
                    <a:pt x="24" y="56"/>
                  </a:moveTo>
                  <a:cubicBezTo>
                    <a:pt x="39" y="51"/>
                    <a:pt x="46" y="44"/>
                    <a:pt x="51" y="29"/>
                  </a:cubicBezTo>
                  <a:cubicBezTo>
                    <a:pt x="48" y="28"/>
                    <a:pt x="42" y="29"/>
                    <a:pt x="42" y="26"/>
                  </a:cubicBezTo>
                  <a:cubicBezTo>
                    <a:pt x="41" y="20"/>
                    <a:pt x="48" y="8"/>
                    <a:pt x="48" y="8"/>
                  </a:cubicBezTo>
                  <a:cubicBezTo>
                    <a:pt x="27" y="1"/>
                    <a:pt x="36" y="0"/>
                    <a:pt x="21" y="5"/>
                  </a:cubicBezTo>
                  <a:cubicBezTo>
                    <a:pt x="9" y="22"/>
                    <a:pt x="24" y="31"/>
                    <a:pt x="0" y="47"/>
                  </a:cubicBezTo>
                  <a:cubicBezTo>
                    <a:pt x="20" y="60"/>
                    <a:pt x="12" y="62"/>
                    <a:pt x="24" y="56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3" name="Freeform 29"/>
            <p:cNvSpPr>
              <a:spLocks/>
            </p:cNvSpPr>
            <p:nvPr/>
          </p:nvSpPr>
          <p:spPr bwMode="auto">
            <a:xfrm>
              <a:off x="1746" y="3080"/>
              <a:ext cx="79" cy="78"/>
            </a:xfrm>
            <a:custGeom>
              <a:avLst/>
              <a:gdLst>
                <a:gd name="T0" fmla="*/ 7 w 79"/>
                <a:gd name="T1" fmla="*/ 21 h 78"/>
                <a:gd name="T2" fmla="*/ 31 w 79"/>
                <a:gd name="T3" fmla="*/ 0 h 78"/>
                <a:gd name="T4" fmla="*/ 58 w 79"/>
                <a:gd name="T5" fmla="*/ 6 h 78"/>
                <a:gd name="T6" fmla="*/ 40 w 79"/>
                <a:gd name="T7" fmla="*/ 27 h 78"/>
                <a:gd name="T8" fmla="*/ 61 w 79"/>
                <a:gd name="T9" fmla="*/ 51 h 78"/>
                <a:gd name="T10" fmla="*/ 67 w 79"/>
                <a:gd name="T11" fmla="*/ 42 h 78"/>
                <a:gd name="T12" fmla="*/ 73 w 79"/>
                <a:gd name="T13" fmla="*/ 51 h 78"/>
                <a:gd name="T14" fmla="*/ 76 w 79"/>
                <a:gd name="T15" fmla="*/ 60 h 78"/>
                <a:gd name="T16" fmla="*/ 58 w 79"/>
                <a:gd name="T17" fmla="*/ 54 h 78"/>
                <a:gd name="T18" fmla="*/ 28 w 79"/>
                <a:gd name="T19" fmla="*/ 78 h 78"/>
                <a:gd name="T20" fmla="*/ 4 w 79"/>
                <a:gd name="T21" fmla="*/ 57 h 78"/>
                <a:gd name="T22" fmla="*/ 1 w 79"/>
                <a:gd name="T23" fmla="*/ 48 h 78"/>
                <a:gd name="T24" fmla="*/ 13 w 79"/>
                <a:gd name="T25" fmla="*/ 30 h 78"/>
                <a:gd name="T26" fmla="*/ 7 w 79"/>
                <a:gd name="T27" fmla="*/ 2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" h="78">
                  <a:moveTo>
                    <a:pt x="7" y="21"/>
                  </a:moveTo>
                  <a:cubicBezTo>
                    <a:pt x="24" y="18"/>
                    <a:pt x="26" y="16"/>
                    <a:pt x="31" y="0"/>
                  </a:cubicBezTo>
                  <a:cubicBezTo>
                    <a:pt x="39" y="1"/>
                    <a:pt x="57" y="4"/>
                    <a:pt x="58" y="6"/>
                  </a:cubicBezTo>
                  <a:cubicBezTo>
                    <a:pt x="60" y="13"/>
                    <a:pt x="45" y="25"/>
                    <a:pt x="40" y="27"/>
                  </a:cubicBezTo>
                  <a:cubicBezTo>
                    <a:pt x="44" y="41"/>
                    <a:pt x="47" y="46"/>
                    <a:pt x="61" y="51"/>
                  </a:cubicBezTo>
                  <a:cubicBezTo>
                    <a:pt x="63" y="48"/>
                    <a:pt x="63" y="42"/>
                    <a:pt x="67" y="42"/>
                  </a:cubicBezTo>
                  <a:cubicBezTo>
                    <a:pt x="71" y="42"/>
                    <a:pt x="71" y="48"/>
                    <a:pt x="73" y="51"/>
                  </a:cubicBezTo>
                  <a:cubicBezTo>
                    <a:pt x="74" y="54"/>
                    <a:pt x="79" y="59"/>
                    <a:pt x="76" y="60"/>
                  </a:cubicBezTo>
                  <a:cubicBezTo>
                    <a:pt x="70" y="61"/>
                    <a:pt x="58" y="54"/>
                    <a:pt x="58" y="54"/>
                  </a:cubicBezTo>
                  <a:cubicBezTo>
                    <a:pt x="35" y="60"/>
                    <a:pt x="46" y="72"/>
                    <a:pt x="28" y="78"/>
                  </a:cubicBezTo>
                  <a:cubicBezTo>
                    <a:pt x="22" y="69"/>
                    <a:pt x="4" y="57"/>
                    <a:pt x="4" y="57"/>
                  </a:cubicBezTo>
                  <a:cubicBezTo>
                    <a:pt x="3" y="54"/>
                    <a:pt x="0" y="51"/>
                    <a:pt x="1" y="48"/>
                  </a:cubicBezTo>
                  <a:cubicBezTo>
                    <a:pt x="3" y="41"/>
                    <a:pt x="13" y="30"/>
                    <a:pt x="13" y="30"/>
                  </a:cubicBezTo>
                  <a:cubicBezTo>
                    <a:pt x="10" y="20"/>
                    <a:pt x="13" y="21"/>
                    <a:pt x="7" y="2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4" name="Freeform 30"/>
            <p:cNvSpPr>
              <a:spLocks/>
            </p:cNvSpPr>
            <p:nvPr/>
          </p:nvSpPr>
          <p:spPr bwMode="auto">
            <a:xfrm>
              <a:off x="3606" y="2853"/>
              <a:ext cx="79" cy="78"/>
            </a:xfrm>
            <a:custGeom>
              <a:avLst/>
              <a:gdLst>
                <a:gd name="T0" fmla="*/ 7 w 79"/>
                <a:gd name="T1" fmla="*/ 21 h 78"/>
                <a:gd name="T2" fmla="*/ 31 w 79"/>
                <a:gd name="T3" fmla="*/ 0 h 78"/>
                <a:gd name="T4" fmla="*/ 58 w 79"/>
                <a:gd name="T5" fmla="*/ 6 h 78"/>
                <a:gd name="T6" fmla="*/ 40 w 79"/>
                <a:gd name="T7" fmla="*/ 27 h 78"/>
                <a:gd name="T8" fmla="*/ 61 w 79"/>
                <a:gd name="T9" fmla="*/ 51 h 78"/>
                <a:gd name="T10" fmla="*/ 67 w 79"/>
                <a:gd name="T11" fmla="*/ 42 h 78"/>
                <a:gd name="T12" fmla="*/ 73 w 79"/>
                <a:gd name="T13" fmla="*/ 51 h 78"/>
                <a:gd name="T14" fmla="*/ 76 w 79"/>
                <a:gd name="T15" fmla="*/ 60 h 78"/>
                <a:gd name="T16" fmla="*/ 58 w 79"/>
                <a:gd name="T17" fmla="*/ 54 h 78"/>
                <a:gd name="T18" fmla="*/ 28 w 79"/>
                <a:gd name="T19" fmla="*/ 78 h 78"/>
                <a:gd name="T20" fmla="*/ 4 w 79"/>
                <a:gd name="T21" fmla="*/ 57 h 78"/>
                <a:gd name="T22" fmla="*/ 1 w 79"/>
                <a:gd name="T23" fmla="*/ 48 h 78"/>
                <a:gd name="T24" fmla="*/ 13 w 79"/>
                <a:gd name="T25" fmla="*/ 30 h 78"/>
                <a:gd name="T26" fmla="*/ 7 w 79"/>
                <a:gd name="T27" fmla="*/ 2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" h="78">
                  <a:moveTo>
                    <a:pt x="7" y="21"/>
                  </a:moveTo>
                  <a:cubicBezTo>
                    <a:pt x="24" y="18"/>
                    <a:pt x="26" y="16"/>
                    <a:pt x="31" y="0"/>
                  </a:cubicBezTo>
                  <a:cubicBezTo>
                    <a:pt x="39" y="1"/>
                    <a:pt x="57" y="4"/>
                    <a:pt x="58" y="6"/>
                  </a:cubicBezTo>
                  <a:cubicBezTo>
                    <a:pt x="60" y="13"/>
                    <a:pt x="45" y="25"/>
                    <a:pt x="40" y="27"/>
                  </a:cubicBezTo>
                  <a:cubicBezTo>
                    <a:pt x="44" y="41"/>
                    <a:pt x="47" y="46"/>
                    <a:pt x="61" y="51"/>
                  </a:cubicBezTo>
                  <a:cubicBezTo>
                    <a:pt x="63" y="48"/>
                    <a:pt x="63" y="42"/>
                    <a:pt x="67" y="42"/>
                  </a:cubicBezTo>
                  <a:cubicBezTo>
                    <a:pt x="71" y="42"/>
                    <a:pt x="71" y="48"/>
                    <a:pt x="73" y="51"/>
                  </a:cubicBezTo>
                  <a:cubicBezTo>
                    <a:pt x="74" y="54"/>
                    <a:pt x="79" y="59"/>
                    <a:pt x="76" y="60"/>
                  </a:cubicBezTo>
                  <a:cubicBezTo>
                    <a:pt x="70" y="61"/>
                    <a:pt x="58" y="54"/>
                    <a:pt x="58" y="54"/>
                  </a:cubicBezTo>
                  <a:cubicBezTo>
                    <a:pt x="35" y="60"/>
                    <a:pt x="46" y="72"/>
                    <a:pt x="28" y="78"/>
                  </a:cubicBezTo>
                  <a:cubicBezTo>
                    <a:pt x="22" y="69"/>
                    <a:pt x="4" y="57"/>
                    <a:pt x="4" y="57"/>
                  </a:cubicBezTo>
                  <a:cubicBezTo>
                    <a:pt x="3" y="54"/>
                    <a:pt x="0" y="51"/>
                    <a:pt x="1" y="48"/>
                  </a:cubicBezTo>
                  <a:cubicBezTo>
                    <a:pt x="3" y="41"/>
                    <a:pt x="13" y="30"/>
                    <a:pt x="13" y="30"/>
                  </a:cubicBezTo>
                  <a:cubicBezTo>
                    <a:pt x="10" y="20"/>
                    <a:pt x="13" y="21"/>
                    <a:pt x="7" y="2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5" name="Freeform 31"/>
            <p:cNvSpPr>
              <a:spLocks/>
            </p:cNvSpPr>
            <p:nvPr/>
          </p:nvSpPr>
          <p:spPr bwMode="auto">
            <a:xfrm>
              <a:off x="1440" y="2886"/>
              <a:ext cx="79" cy="78"/>
            </a:xfrm>
            <a:custGeom>
              <a:avLst/>
              <a:gdLst>
                <a:gd name="T0" fmla="*/ 7 w 79"/>
                <a:gd name="T1" fmla="*/ 21 h 78"/>
                <a:gd name="T2" fmla="*/ 31 w 79"/>
                <a:gd name="T3" fmla="*/ 0 h 78"/>
                <a:gd name="T4" fmla="*/ 58 w 79"/>
                <a:gd name="T5" fmla="*/ 6 h 78"/>
                <a:gd name="T6" fmla="*/ 40 w 79"/>
                <a:gd name="T7" fmla="*/ 27 h 78"/>
                <a:gd name="T8" fmla="*/ 61 w 79"/>
                <a:gd name="T9" fmla="*/ 51 h 78"/>
                <a:gd name="T10" fmla="*/ 67 w 79"/>
                <a:gd name="T11" fmla="*/ 42 h 78"/>
                <a:gd name="T12" fmla="*/ 73 w 79"/>
                <a:gd name="T13" fmla="*/ 51 h 78"/>
                <a:gd name="T14" fmla="*/ 76 w 79"/>
                <a:gd name="T15" fmla="*/ 60 h 78"/>
                <a:gd name="T16" fmla="*/ 58 w 79"/>
                <a:gd name="T17" fmla="*/ 54 h 78"/>
                <a:gd name="T18" fmla="*/ 28 w 79"/>
                <a:gd name="T19" fmla="*/ 78 h 78"/>
                <a:gd name="T20" fmla="*/ 4 w 79"/>
                <a:gd name="T21" fmla="*/ 57 h 78"/>
                <a:gd name="T22" fmla="*/ 1 w 79"/>
                <a:gd name="T23" fmla="*/ 48 h 78"/>
                <a:gd name="T24" fmla="*/ 13 w 79"/>
                <a:gd name="T25" fmla="*/ 30 h 78"/>
                <a:gd name="T26" fmla="*/ 7 w 79"/>
                <a:gd name="T27" fmla="*/ 2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" h="78">
                  <a:moveTo>
                    <a:pt x="7" y="21"/>
                  </a:moveTo>
                  <a:cubicBezTo>
                    <a:pt x="24" y="18"/>
                    <a:pt x="26" y="16"/>
                    <a:pt x="31" y="0"/>
                  </a:cubicBezTo>
                  <a:cubicBezTo>
                    <a:pt x="39" y="1"/>
                    <a:pt x="57" y="4"/>
                    <a:pt x="58" y="6"/>
                  </a:cubicBezTo>
                  <a:cubicBezTo>
                    <a:pt x="60" y="13"/>
                    <a:pt x="45" y="25"/>
                    <a:pt x="40" y="27"/>
                  </a:cubicBezTo>
                  <a:cubicBezTo>
                    <a:pt x="44" y="41"/>
                    <a:pt x="47" y="46"/>
                    <a:pt x="61" y="51"/>
                  </a:cubicBezTo>
                  <a:cubicBezTo>
                    <a:pt x="63" y="48"/>
                    <a:pt x="63" y="42"/>
                    <a:pt x="67" y="42"/>
                  </a:cubicBezTo>
                  <a:cubicBezTo>
                    <a:pt x="71" y="42"/>
                    <a:pt x="71" y="48"/>
                    <a:pt x="73" y="51"/>
                  </a:cubicBezTo>
                  <a:cubicBezTo>
                    <a:pt x="74" y="54"/>
                    <a:pt x="79" y="59"/>
                    <a:pt x="76" y="60"/>
                  </a:cubicBezTo>
                  <a:cubicBezTo>
                    <a:pt x="70" y="61"/>
                    <a:pt x="58" y="54"/>
                    <a:pt x="58" y="54"/>
                  </a:cubicBezTo>
                  <a:cubicBezTo>
                    <a:pt x="35" y="60"/>
                    <a:pt x="46" y="72"/>
                    <a:pt x="28" y="78"/>
                  </a:cubicBezTo>
                  <a:cubicBezTo>
                    <a:pt x="22" y="69"/>
                    <a:pt x="4" y="57"/>
                    <a:pt x="4" y="57"/>
                  </a:cubicBezTo>
                  <a:cubicBezTo>
                    <a:pt x="3" y="54"/>
                    <a:pt x="0" y="51"/>
                    <a:pt x="1" y="48"/>
                  </a:cubicBezTo>
                  <a:cubicBezTo>
                    <a:pt x="3" y="41"/>
                    <a:pt x="13" y="30"/>
                    <a:pt x="13" y="30"/>
                  </a:cubicBezTo>
                  <a:cubicBezTo>
                    <a:pt x="10" y="20"/>
                    <a:pt x="13" y="21"/>
                    <a:pt x="7" y="2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6" name="Freeform 32"/>
            <p:cNvSpPr>
              <a:spLocks/>
            </p:cNvSpPr>
            <p:nvPr/>
          </p:nvSpPr>
          <p:spPr bwMode="auto">
            <a:xfrm>
              <a:off x="3152" y="2976"/>
              <a:ext cx="56" cy="70"/>
            </a:xfrm>
            <a:custGeom>
              <a:avLst/>
              <a:gdLst>
                <a:gd name="T0" fmla="*/ 0 w 56"/>
                <a:gd name="T1" fmla="*/ 51 h 70"/>
                <a:gd name="T2" fmla="*/ 3 w 56"/>
                <a:gd name="T3" fmla="*/ 18 h 70"/>
                <a:gd name="T4" fmla="*/ 9 w 56"/>
                <a:gd name="T5" fmla="*/ 0 h 70"/>
                <a:gd name="T6" fmla="*/ 51 w 56"/>
                <a:gd name="T7" fmla="*/ 30 h 70"/>
                <a:gd name="T8" fmla="*/ 54 w 56"/>
                <a:gd name="T9" fmla="*/ 39 h 70"/>
                <a:gd name="T10" fmla="*/ 12 w 56"/>
                <a:gd name="T11" fmla="*/ 54 h 70"/>
                <a:gd name="T12" fmla="*/ 0 w 56"/>
                <a:gd name="T13" fmla="*/ 51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70">
                  <a:moveTo>
                    <a:pt x="0" y="51"/>
                  </a:moveTo>
                  <a:cubicBezTo>
                    <a:pt x="1" y="40"/>
                    <a:pt x="1" y="29"/>
                    <a:pt x="3" y="18"/>
                  </a:cubicBezTo>
                  <a:cubicBezTo>
                    <a:pt x="4" y="12"/>
                    <a:pt x="9" y="0"/>
                    <a:pt x="9" y="0"/>
                  </a:cubicBezTo>
                  <a:cubicBezTo>
                    <a:pt x="28" y="5"/>
                    <a:pt x="31" y="23"/>
                    <a:pt x="51" y="30"/>
                  </a:cubicBezTo>
                  <a:cubicBezTo>
                    <a:pt x="52" y="33"/>
                    <a:pt x="56" y="36"/>
                    <a:pt x="54" y="39"/>
                  </a:cubicBezTo>
                  <a:cubicBezTo>
                    <a:pt x="52" y="41"/>
                    <a:pt x="17" y="53"/>
                    <a:pt x="12" y="54"/>
                  </a:cubicBezTo>
                  <a:cubicBezTo>
                    <a:pt x="7" y="70"/>
                    <a:pt x="0" y="65"/>
                    <a:pt x="0" y="5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7" name="Freeform 33"/>
            <p:cNvSpPr>
              <a:spLocks/>
            </p:cNvSpPr>
            <p:nvPr/>
          </p:nvSpPr>
          <p:spPr bwMode="auto">
            <a:xfrm>
              <a:off x="2719" y="3294"/>
              <a:ext cx="56" cy="70"/>
            </a:xfrm>
            <a:custGeom>
              <a:avLst/>
              <a:gdLst>
                <a:gd name="T0" fmla="*/ 0 w 56"/>
                <a:gd name="T1" fmla="*/ 51 h 70"/>
                <a:gd name="T2" fmla="*/ 3 w 56"/>
                <a:gd name="T3" fmla="*/ 18 h 70"/>
                <a:gd name="T4" fmla="*/ 9 w 56"/>
                <a:gd name="T5" fmla="*/ 0 h 70"/>
                <a:gd name="T6" fmla="*/ 51 w 56"/>
                <a:gd name="T7" fmla="*/ 30 h 70"/>
                <a:gd name="T8" fmla="*/ 54 w 56"/>
                <a:gd name="T9" fmla="*/ 39 h 70"/>
                <a:gd name="T10" fmla="*/ 12 w 56"/>
                <a:gd name="T11" fmla="*/ 54 h 70"/>
                <a:gd name="T12" fmla="*/ 0 w 56"/>
                <a:gd name="T13" fmla="*/ 51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70">
                  <a:moveTo>
                    <a:pt x="0" y="51"/>
                  </a:moveTo>
                  <a:cubicBezTo>
                    <a:pt x="1" y="40"/>
                    <a:pt x="1" y="29"/>
                    <a:pt x="3" y="18"/>
                  </a:cubicBezTo>
                  <a:cubicBezTo>
                    <a:pt x="4" y="12"/>
                    <a:pt x="9" y="0"/>
                    <a:pt x="9" y="0"/>
                  </a:cubicBezTo>
                  <a:cubicBezTo>
                    <a:pt x="28" y="5"/>
                    <a:pt x="31" y="23"/>
                    <a:pt x="51" y="30"/>
                  </a:cubicBezTo>
                  <a:cubicBezTo>
                    <a:pt x="52" y="33"/>
                    <a:pt x="56" y="36"/>
                    <a:pt x="54" y="39"/>
                  </a:cubicBezTo>
                  <a:cubicBezTo>
                    <a:pt x="52" y="41"/>
                    <a:pt x="17" y="53"/>
                    <a:pt x="12" y="54"/>
                  </a:cubicBezTo>
                  <a:cubicBezTo>
                    <a:pt x="7" y="70"/>
                    <a:pt x="0" y="65"/>
                    <a:pt x="0" y="5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318" name="Freeform 34"/>
            <p:cNvSpPr>
              <a:spLocks/>
            </p:cNvSpPr>
            <p:nvPr/>
          </p:nvSpPr>
          <p:spPr bwMode="auto">
            <a:xfrm>
              <a:off x="1565" y="2387"/>
              <a:ext cx="56" cy="70"/>
            </a:xfrm>
            <a:custGeom>
              <a:avLst/>
              <a:gdLst>
                <a:gd name="T0" fmla="*/ 0 w 56"/>
                <a:gd name="T1" fmla="*/ 51 h 70"/>
                <a:gd name="T2" fmla="*/ 3 w 56"/>
                <a:gd name="T3" fmla="*/ 18 h 70"/>
                <a:gd name="T4" fmla="*/ 9 w 56"/>
                <a:gd name="T5" fmla="*/ 0 h 70"/>
                <a:gd name="T6" fmla="*/ 51 w 56"/>
                <a:gd name="T7" fmla="*/ 30 h 70"/>
                <a:gd name="T8" fmla="*/ 54 w 56"/>
                <a:gd name="T9" fmla="*/ 39 h 70"/>
                <a:gd name="T10" fmla="*/ 12 w 56"/>
                <a:gd name="T11" fmla="*/ 54 h 70"/>
                <a:gd name="T12" fmla="*/ 0 w 56"/>
                <a:gd name="T13" fmla="*/ 51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70">
                  <a:moveTo>
                    <a:pt x="0" y="51"/>
                  </a:moveTo>
                  <a:cubicBezTo>
                    <a:pt x="1" y="40"/>
                    <a:pt x="1" y="29"/>
                    <a:pt x="3" y="18"/>
                  </a:cubicBezTo>
                  <a:cubicBezTo>
                    <a:pt x="4" y="12"/>
                    <a:pt x="9" y="0"/>
                    <a:pt x="9" y="0"/>
                  </a:cubicBezTo>
                  <a:cubicBezTo>
                    <a:pt x="28" y="5"/>
                    <a:pt x="31" y="23"/>
                    <a:pt x="51" y="30"/>
                  </a:cubicBezTo>
                  <a:cubicBezTo>
                    <a:pt x="52" y="33"/>
                    <a:pt x="56" y="36"/>
                    <a:pt x="54" y="39"/>
                  </a:cubicBezTo>
                  <a:cubicBezTo>
                    <a:pt x="52" y="41"/>
                    <a:pt x="17" y="53"/>
                    <a:pt x="12" y="54"/>
                  </a:cubicBezTo>
                  <a:cubicBezTo>
                    <a:pt x="7" y="70"/>
                    <a:pt x="0" y="65"/>
                    <a:pt x="0" y="51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67158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307207" grpId="0" animBg="1"/>
      <p:bldP spid="307208" grpId="0"/>
      <p:bldP spid="3072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986" name="Picture 2" descr="Fire Safe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777875"/>
            <a:ext cx="1079500" cy="1008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59" name="Picture 5" descr="nuts-walnuts-inshe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31"/>
          <a:stretch>
            <a:fillRect/>
          </a:stretch>
        </p:blipFill>
        <p:spPr bwMode="auto">
          <a:xfrm>
            <a:off x="6105525" y="1571625"/>
            <a:ext cx="1344613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6" descr="nuts-walnuts-inshell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01"/>
          <a:stretch>
            <a:fillRect/>
          </a:stretch>
        </p:blipFill>
        <p:spPr bwMode="auto">
          <a:xfrm rot="2514234">
            <a:off x="1673225" y="1498600"/>
            <a:ext cx="13128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7" descr="walnut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1281113"/>
            <a:ext cx="197961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WordArt 8"/>
          <p:cNvSpPr>
            <a:spLocks noChangeArrowheads="1" noChangeShapeType="1" noTextEdit="1"/>
          </p:cNvSpPr>
          <p:nvPr/>
        </p:nvSpPr>
        <p:spPr bwMode="auto">
          <a:xfrm>
            <a:off x="1762125" y="2001838"/>
            <a:ext cx="935038" cy="431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9606"/>
              </a:avLst>
            </a:prstTxWarp>
          </a:bodyPr>
          <a:lstStyle/>
          <a:p>
            <a:pPr rtl="0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MPC</a:t>
            </a:r>
          </a:p>
        </p:txBody>
      </p:sp>
      <p:sp>
        <p:nvSpPr>
          <p:cNvPr id="45063" name="WordArt 9"/>
          <p:cNvSpPr>
            <a:spLocks noChangeArrowheads="1" noChangeShapeType="1" noTextEdit="1"/>
          </p:cNvSpPr>
          <p:nvPr/>
        </p:nvSpPr>
        <p:spPr bwMode="auto">
          <a:xfrm>
            <a:off x="6249988" y="2005013"/>
            <a:ext cx="935037" cy="431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5366"/>
              </a:avLst>
            </a:prstTxWarp>
          </a:bodyPr>
          <a:lstStyle/>
          <a:p>
            <a:pPr rtl="0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LDC</a:t>
            </a:r>
          </a:p>
        </p:txBody>
      </p:sp>
      <p:sp>
        <p:nvSpPr>
          <p:cNvPr id="45064" name="WordArt 10"/>
          <p:cNvSpPr>
            <a:spLocks noChangeArrowheads="1" noChangeShapeType="1" noTextEdit="1"/>
          </p:cNvSpPr>
          <p:nvPr/>
        </p:nvSpPr>
        <p:spPr bwMode="auto">
          <a:xfrm>
            <a:off x="4032250" y="2001838"/>
            <a:ext cx="935038" cy="431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9606"/>
              </a:avLst>
            </a:prstTxWarp>
          </a:bodyPr>
          <a:lstStyle/>
          <a:p>
            <a:pPr rtl="0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PIR</a:t>
            </a:r>
          </a:p>
        </p:txBody>
      </p:sp>
      <p:sp>
        <p:nvSpPr>
          <p:cNvPr id="45065" name="AutoShape 11"/>
          <p:cNvSpPr>
            <a:spLocks noChangeArrowheads="1"/>
          </p:cNvSpPr>
          <p:nvPr/>
        </p:nvSpPr>
        <p:spPr bwMode="auto">
          <a:xfrm>
            <a:off x="2986088" y="2001838"/>
            <a:ext cx="720725" cy="144462"/>
          </a:xfrm>
          <a:prstGeom prst="rightArrow">
            <a:avLst>
              <a:gd name="adj1" fmla="val 50000"/>
              <a:gd name="adj2" fmla="val 12472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AutoShape 12"/>
          <p:cNvSpPr>
            <a:spLocks noChangeArrowheads="1"/>
          </p:cNvSpPr>
          <p:nvPr/>
        </p:nvSpPr>
        <p:spPr bwMode="auto">
          <a:xfrm flipH="1">
            <a:off x="2986088" y="2290763"/>
            <a:ext cx="720725" cy="144462"/>
          </a:xfrm>
          <a:prstGeom prst="rightArrow">
            <a:avLst>
              <a:gd name="adj1" fmla="val 50000"/>
              <a:gd name="adj2" fmla="val 12472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AutoShape 13"/>
          <p:cNvSpPr>
            <a:spLocks noChangeArrowheads="1"/>
          </p:cNvSpPr>
          <p:nvPr/>
        </p:nvSpPr>
        <p:spPr bwMode="auto">
          <a:xfrm>
            <a:off x="5218113" y="2003425"/>
            <a:ext cx="720725" cy="144463"/>
          </a:xfrm>
          <a:prstGeom prst="right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AutoShape 14"/>
          <p:cNvSpPr>
            <a:spLocks noChangeArrowheads="1"/>
          </p:cNvSpPr>
          <p:nvPr/>
        </p:nvSpPr>
        <p:spPr bwMode="auto">
          <a:xfrm flipH="1">
            <a:off x="5218113" y="2292350"/>
            <a:ext cx="720725" cy="144463"/>
          </a:xfrm>
          <a:prstGeom prst="right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5218113" y="169862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1400" dirty="0">
                <a:latin typeface="Arial" charset="0"/>
              </a:rPr>
              <a:t>[KT00]</a:t>
            </a:r>
          </a:p>
        </p:txBody>
      </p:sp>
      <p:grpSp>
        <p:nvGrpSpPr>
          <p:cNvPr id="298000" name="Group 16"/>
          <p:cNvGrpSpPr>
            <a:grpSpLocks/>
          </p:cNvGrpSpPr>
          <p:nvPr/>
        </p:nvGrpSpPr>
        <p:grpSpPr bwMode="auto">
          <a:xfrm>
            <a:off x="1187450" y="3009900"/>
            <a:ext cx="6553200" cy="647700"/>
            <a:chOff x="748" y="2931"/>
            <a:chExt cx="4128" cy="408"/>
          </a:xfrm>
        </p:grpSpPr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>
              <a:off x="793" y="3067"/>
              <a:ext cx="771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rtl="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1800">
                  <a:solidFill>
                    <a:srgbClr val="006600"/>
                  </a:solidFill>
                </a:rPr>
                <a:t>1990</a:t>
              </a:r>
            </a:p>
          </p:txBody>
        </p:sp>
        <p:sp>
          <p:nvSpPr>
            <p:cNvPr id="45075" name="Rectangle 18"/>
            <p:cNvSpPr>
              <a:spLocks noChangeArrowheads="1"/>
            </p:cNvSpPr>
            <p:nvPr/>
          </p:nvSpPr>
          <p:spPr bwMode="auto">
            <a:xfrm>
              <a:off x="2451" y="3068"/>
              <a:ext cx="656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rtl="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1800">
                  <a:solidFill>
                    <a:srgbClr val="006600"/>
                  </a:solidFill>
                </a:rPr>
                <a:t>1995</a:t>
              </a:r>
            </a:p>
            <a:p>
              <a:pPr rtl="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1800">
                  <a:solidFill>
                    <a:srgbClr val="006600"/>
                  </a:solidFill>
                </a:rPr>
                <a:t>  </a:t>
              </a:r>
            </a:p>
            <a:p>
              <a:pPr marL="742950" lvl="2" indent="-228600" rtl="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FontTx/>
                <a:buChar char="•"/>
              </a:pPr>
              <a:endParaRPr lang="en-US" sz="1400">
                <a:solidFill>
                  <a:srgbClr val="006600"/>
                </a:solidFill>
              </a:endParaRPr>
            </a:p>
          </p:txBody>
        </p:sp>
        <p:sp>
          <p:nvSpPr>
            <p:cNvPr id="45076" name="Rectangle 19"/>
            <p:cNvSpPr>
              <a:spLocks noChangeArrowheads="1"/>
            </p:cNvSpPr>
            <p:nvPr/>
          </p:nvSpPr>
          <p:spPr bwMode="auto">
            <a:xfrm>
              <a:off x="3424" y="3067"/>
              <a:ext cx="131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rtl="0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</a:pPr>
              <a:r>
                <a:rPr lang="en-US" sz="1800">
                  <a:solidFill>
                    <a:srgbClr val="006600"/>
                  </a:solidFill>
                </a:rPr>
                <a:t>2000 </a:t>
              </a:r>
            </a:p>
          </p:txBody>
        </p:sp>
        <p:sp>
          <p:nvSpPr>
            <p:cNvPr id="45077" name="Line 20"/>
            <p:cNvSpPr>
              <a:spLocks noChangeShapeType="1"/>
            </p:cNvSpPr>
            <p:nvPr/>
          </p:nvSpPr>
          <p:spPr bwMode="auto">
            <a:xfrm>
              <a:off x="748" y="2931"/>
              <a:ext cx="41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21"/>
            <p:cNvSpPr>
              <a:spLocks noChangeShapeType="1"/>
            </p:cNvSpPr>
            <p:nvPr/>
          </p:nvSpPr>
          <p:spPr bwMode="auto">
            <a:xfrm>
              <a:off x="1292" y="2931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2"/>
            <p:cNvSpPr>
              <a:spLocks noChangeShapeType="1"/>
            </p:cNvSpPr>
            <p:nvPr/>
          </p:nvSpPr>
          <p:spPr bwMode="auto">
            <a:xfrm>
              <a:off x="2814" y="2931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3"/>
            <p:cNvSpPr>
              <a:spLocks noChangeShapeType="1"/>
            </p:cNvSpPr>
            <p:nvPr/>
          </p:nvSpPr>
          <p:spPr bwMode="auto">
            <a:xfrm>
              <a:off x="4195" y="2931"/>
              <a:ext cx="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8008" name="Rectangle 24"/>
          <p:cNvSpPr>
            <a:spLocks noChangeArrowheads="1"/>
          </p:cNvSpPr>
          <p:nvPr/>
        </p:nvSpPr>
        <p:spPr bwMode="auto">
          <a:xfrm>
            <a:off x="652236" y="4495800"/>
            <a:ext cx="84248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Tx/>
              <a:buChar char="•"/>
              <a:tabLst>
                <a:tab pos="2120900" algn="l"/>
              </a:tabLst>
              <a:defRPr/>
            </a:pPr>
            <a:r>
              <a:rPr lang="en-US" sz="2800" b="0" dirty="0"/>
              <a:t>The three problems are closely </a:t>
            </a:r>
            <a:r>
              <a:rPr lang="en-US" sz="2800" b="0" dirty="0" smtClean="0"/>
              <a:t>related</a:t>
            </a:r>
            <a:br>
              <a:rPr lang="en-US" sz="2800" b="0" dirty="0" smtClean="0"/>
            </a:br>
            <a:endParaRPr lang="en-US" sz="2400" b="0" dirty="0"/>
          </a:p>
        </p:txBody>
      </p:sp>
      <p:sp>
        <p:nvSpPr>
          <p:cNvPr id="45072" name="Text Box 25"/>
          <p:cNvSpPr txBox="1">
            <a:spLocks noChangeArrowheads="1"/>
          </p:cNvSpPr>
          <p:nvPr/>
        </p:nvSpPr>
        <p:spPr bwMode="auto">
          <a:xfrm>
            <a:off x="2987675" y="1714500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Unicode MS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1400">
                <a:latin typeface="Arial" charset="0"/>
              </a:rPr>
              <a:t>[IK04]</a:t>
            </a:r>
          </a:p>
        </p:txBody>
      </p:sp>
    </p:spTree>
    <p:extLst>
      <p:ext uri="{BB962C8B-B14F-4D97-AF65-F5344CB8AC3E}">
        <p14:creationId xmlns:p14="http://schemas.microsoft.com/office/powerpoint/2010/main" val="24321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9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>
                <a:solidFill>
                  <a:schemeClr val="accent2"/>
                </a:solidFill>
              </a:rPr>
              <a:t>Information-Theoretic Cryptography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92" y="1752600"/>
            <a:ext cx="9100120" cy="3276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Any question in cryptography that makes sense even if everyone is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computationally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unbounded</a:t>
            </a:r>
          </a:p>
          <a:p>
            <a:pPr>
              <a:defRPr/>
            </a:pPr>
            <a:endParaRPr lang="en-US" dirty="0" smtClean="0">
              <a:sym typeface="Symbol" pitchFamily="18" charset="2"/>
            </a:endParaRP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Typically: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unconditional</a:t>
            </a:r>
            <a:r>
              <a:rPr lang="en-US" dirty="0" smtClean="0">
                <a:sym typeface="Symbol" pitchFamily="18" charset="2"/>
              </a:rPr>
              <a:t> security proofs</a:t>
            </a:r>
          </a:p>
          <a:p>
            <a:pPr marL="0" indent="0">
              <a:buNone/>
              <a:defRPr/>
            </a:pPr>
            <a:endParaRPr lang="en-US" dirty="0" smtClean="0">
              <a:sym typeface="Symbol" pitchFamily="18" charset="2"/>
            </a:endParaRP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Focus of this talk: 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olidFill>
                  <a:srgbClr val="006600"/>
                </a:solidFill>
                <a:sym typeface="Symbol" pitchFamily="18" charset="2"/>
              </a:rPr>
              <a:t>Secure Multiparty Computation (MPC)</a:t>
            </a:r>
          </a:p>
          <a:p>
            <a:pPr>
              <a:defRPr/>
            </a:pPr>
            <a:endParaRPr lang="en-US" sz="1600" dirty="0" smtClean="0">
              <a:solidFill>
                <a:schemeClr val="tx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003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encrypted-tbn0.google.com/images?q=tbn:ANd9GcRmZwM_LnW9Kqzdf1OFyYcXoKLsouAOy4sDvHLA-YUWkP5lTT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630" y="1340767"/>
            <a:ext cx="2705100" cy="129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http://h41201.www4.hp.com/tradein/images/static/businessUnits/HP_ProLiant_ML370_G4_ser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629" y="3126431"/>
            <a:ext cx="1232821" cy="12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http://h41201.www4.hp.com/tradein/images/static/businessUnits/HP_ProLiant_ML370_G4_ser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669" y="3095359"/>
            <a:ext cx="1232821" cy="12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://h41201.www4.hp.com/tradein/images/static/businessUnits/HP_ProLiant_ML370_G4_ser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8" y="3084285"/>
            <a:ext cx="1232821" cy="12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http://cheaptonic.files.wordpress.com/2011/09/spy-icon.jpeg?w=204&amp;h=2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52640" y="5522686"/>
            <a:ext cx="1182913" cy="118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5235553" y="5181600"/>
            <a:ext cx="856331" cy="685800"/>
          </a:xfrm>
          <a:prstGeom prst="cloudCallout">
            <a:avLst>
              <a:gd name="adj1" fmla="val -59209"/>
              <a:gd name="adj2" fmla="val 4980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x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i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832906" y="3684397"/>
            <a:ext cx="2720294" cy="704131"/>
            <a:chOff x="3832906" y="3684397"/>
            <a:chExt cx="2720294" cy="704131"/>
          </a:xfrm>
        </p:grpSpPr>
        <p:sp>
          <p:nvSpPr>
            <p:cNvPr id="14" name="Cloud Callout 13"/>
            <p:cNvSpPr/>
            <p:nvPr/>
          </p:nvSpPr>
          <p:spPr bwMode="auto">
            <a:xfrm>
              <a:off x="6035675" y="3684397"/>
              <a:ext cx="517525" cy="685800"/>
            </a:xfrm>
            <a:prstGeom prst="cloudCallout">
              <a:avLst>
                <a:gd name="adj1" fmla="val -104970"/>
                <a:gd name="adj2" fmla="val -3697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?</a:t>
              </a:r>
            </a:p>
          </p:txBody>
        </p:sp>
        <p:sp>
          <p:nvSpPr>
            <p:cNvPr id="16" name="Cloud Callout 15"/>
            <p:cNvSpPr/>
            <p:nvPr/>
          </p:nvSpPr>
          <p:spPr bwMode="auto">
            <a:xfrm>
              <a:off x="4879284" y="3702728"/>
              <a:ext cx="517525" cy="685800"/>
            </a:xfrm>
            <a:prstGeom prst="cloudCallout">
              <a:avLst>
                <a:gd name="adj1" fmla="val -104970"/>
                <a:gd name="adj2" fmla="val -3697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?</a:t>
              </a:r>
            </a:p>
          </p:txBody>
        </p:sp>
        <p:sp>
          <p:nvSpPr>
            <p:cNvPr id="17" name="Cloud Callout 16"/>
            <p:cNvSpPr/>
            <p:nvPr/>
          </p:nvSpPr>
          <p:spPr bwMode="auto">
            <a:xfrm>
              <a:off x="3832906" y="3684397"/>
              <a:ext cx="517525" cy="685800"/>
            </a:xfrm>
            <a:prstGeom prst="cloudCallout">
              <a:avLst>
                <a:gd name="adj1" fmla="val -104970"/>
                <a:gd name="adj2" fmla="val -3697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charset="0"/>
                </a:rPr>
                <a:t>?</a:t>
              </a:r>
            </a:p>
          </p:txBody>
        </p:sp>
      </p:grpSp>
      <p:sp>
        <p:nvSpPr>
          <p:cNvPr id="4" name="Rounded Rectangle 3"/>
          <p:cNvSpPr/>
          <p:nvPr/>
        </p:nvSpPr>
        <p:spPr bwMode="auto">
          <a:xfrm>
            <a:off x="3104375" y="2638159"/>
            <a:ext cx="3207408" cy="4572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database x∈{0,1}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26023" y="1412776"/>
            <a:ext cx="3436432" cy="1030120"/>
            <a:chOff x="3026023" y="1147496"/>
            <a:chExt cx="3436432" cy="1295400"/>
          </a:xfrm>
        </p:grpSpPr>
        <p:sp>
          <p:nvSpPr>
            <p:cNvPr id="5" name="Right Arrow 4"/>
            <p:cNvSpPr/>
            <p:nvPr/>
          </p:nvSpPr>
          <p:spPr bwMode="auto">
            <a:xfrm rot="2040000">
              <a:off x="3026023" y="1738595"/>
              <a:ext cx="1295400" cy="499796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 rot="5400000">
              <a:off x="4060379" y="1545298"/>
              <a:ext cx="1295400" cy="499796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 rot="19560000" flipH="1">
              <a:off x="5167055" y="1738596"/>
              <a:ext cx="1295400" cy="499796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73723" y="4419600"/>
            <a:ext cx="2193677" cy="914400"/>
            <a:chOff x="3673723" y="4419600"/>
            <a:chExt cx="2193677" cy="9144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3673723" y="4419600"/>
              <a:ext cx="676708" cy="9144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758180" y="4572000"/>
              <a:ext cx="0" cy="609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5190692" y="4419600"/>
              <a:ext cx="676708" cy="9144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590492" y="4572000"/>
            <a:ext cx="2032185" cy="914400"/>
            <a:chOff x="3590492" y="4572000"/>
            <a:chExt cx="2032185" cy="9144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flipH="1" flipV="1">
              <a:off x="3590492" y="4572000"/>
              <a:ext cx="676708" cy="91440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4648200" y="4648200"/>
              <a:ext cx="0" cy="60960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4945969" y="4572000"/>
              <a:ext cx="676708" cy="91440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Rounded Rectangular Callout 36"/>
          <p:cNvSpPr/>
          <p:nvPr/>
        </p:nvSpPr>
        <p:spPr bwMode="auto">
          <a:xfrm>
            <a:off x="6294437" y="4426856"/>
            <a:ext cx="2544763" cy="2202544"/>
          </a:xfrm>
          <a:prstGeom prst="wedgeRoundRectCallout">
            <a:avLst>
              <a:gd name="adj1" fmla="val -54365"/>
              <a:gd name="adj2" fmla="val -4902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haroni" pitchFamily="2" charset="-79"/>
                <a:cs typeface="Aharoni" pitchFamily="2" charset="-79"/>
              </a:rPr>
              <a:t>“Information-Theoretic”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vs.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Computational</a:t>
            </a:r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>
            <a:off x="445623" y="5058229"/>
            <a:ext cx="2952750" cy="12239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000" b="0" dirty="0"/>
              <a:t>Main question:</a:t>
            </a:r>
          </a:p>
          <a:p>
            <a:pPr algn="ctr"/>
            <a:r>
              <a:rPr lang="en-US" sz="2000" b="0" dirty="0"/>
              <a:t>minimize communication</a:t>
            </a:r>
          </a:p>
          <a:p>
            <a:pPr algn="ctr"/>
            <a:r>
              <a:rPr lang="en-US" sz="2000" b="0" dirty="0"/>
              <a:t>(</a:t>
            </a:r>
            <a:r>
              <a:rPr lang="en-US" sz="2000" b="0" dirty="0" err="1" smtClean="0"/>
              <a:t>log</a:t>
            </a:r>
            <a:r>
              <a:rPr lang="en-US" dirty="0" err="1" smtClean="0"/>
              <a:t>n</a:t>
            </a:r>
            <a:r>
              <a:rPr lang="en-US" sz="2000" b="0" dirty="0" smtClean="0"/>
              <a:t> </a:t>
            </a:r>
            <a:r>
              <a:rPr lang="en-US" sz="2000" b="0" dirty="0"/>
              <a:t>vs. </a:t>
            </a:r>
            <a:r>
              <a:rPr lang="en-US" sz="2000" b="0" dirty="0" smtClean="0"/>
              <a:t>n)</a:t>
            </a:r>
            <a:endParaRPr lang="en-US" sz="2000" b="0" dirty="0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554183" y="53752"/>
            <a:ext cx="83058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he-IL" dirty="0" smtClean="0"/>
              <a:t>Private Information Retrieval </a:t>
            </a:r>
            <a:br>
              <a:rPr lang="en-US" altLang="he-IL" dirty="0" smtClean="0"/>
            </a:br>
            <a:r>
              <a:rPr lang="en-US" altLang="he-IL" sz="2800" dirty="0" smtClean="0">
                <a:solidFill>
                  <a:schemeClr val="tx1"/>
                </a:solidFill>
              </a:rPr>
              <a:t>[Chor-Goldreich-Kushilevitz-Sudan95]</a:t>
            </a:r>
            <a:endParaRPr lang="en-US" altLang="he-I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0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7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9144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Simple I.T. PIR Protocol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3867150" y="1406525"/>
            <a:ext cx="1743075" cy="1549400"/>
          </a:xfrm>
          <a:prstGeom prst="rect">
            <a:avLst/>
          </a:prstGeom>
          <a:pattFill prst="pct25">
            <a:fgClr>
              <a:srgbClr val="E5E5E5"/>
            </a:fgClr>
            <a:bgClr>
              <a:srgbClr val="BFBFBF"/>
            </a:bgClr>
          </a:patt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endParaRPr lang="en-US"/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58293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S</a:t>
            </a:r>
            <a:r>
              <a:rPr lang="en-US" sz="3600" baseline="-25000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581" name="Line 18"/>
          <p:cNvSpPr>
            <a:spLocks noChangeShapeType="1"/>
          </p:cNvSpPr>
          <p:nvPr/>
        </p:nvSpPr>
        <p:spPr bwMode="auto">
          <a:xfrm>
            <a:off x="4171950" y="1419225"/>
            <a:ext cx="0" cy="1516063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19"/>
          <p:cNvSpPr>
            <a:spLocks noChangeShapeType="1"/>
          </p:cNvSpPr>
          <p:nvPr/>
        </p:nvSpPr>
        <p:spPr bwMode="auto">
          <a:xfrm>
            <a:off x="4448175" y="1435100"/>
            <a:ext cx="0" cy="1514475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20"/>
          <p:cNvSpPr>
            <a:spLocks noChangeShapeType="1"/>
          </p:cNvSpPr>
          <p:nvPr/>
        </p:nvSpPr>
        <p:spPr bwMode="auto">
          <a:xfrm>
            <a:off x="4171950" y="2373313"/>
            <a:ext cx="285750" cy="0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21"/>
          <p:cNvSpPr>
            <a:spLocks noChangeShapeType="1"/>
          </p:cNvSpPr>
          <p:nvPr/>
        </p:nvSpPr>
        <p:spPr bwMode="auto">
          <a:xfrm>
            <a:off x="4171950" y="2563813"/>
            <a:ext cx="276225" cy="0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5" name="Group 8"/>
          <p:cNvGrpSpPr>
            <a:grpSpLocks/>
          </p:cNvGrpSpPr>
          <p:nvPr/>
        </p:nvGrpSpPr>
        <p:grpSpPr bwMode="auto">
          <a:xfrm>
            <a:off x="4200517" y="5342333"/>
            <a:ext cx="752483" cy="524916"/>
            <a:chOff x="5550" y="2082"/>
            <a:chExt cx="1186" cy="824"/>
          </a:xfrm>
        </p:grpSpPr>
        <p:sp>
          <p:nvSpPr>
            <p:cNvPr id="24626" name="AutoShape 9"/>
            <p:cNvSpPr>
              <a:spLocks noChangeArrowheads="1"/>
            </p:cNvSpPr>
            <p:nvPr/>
          </p:nvSpPr>
          <p:spPr bwMode="auto">
            <a:xfrm>
              <a:off x="5550" y="2201"/>
              <a:ext cx="1186" cy="705"/>
            </a:xfrm>
            <a:prstGeom prst="roundRect">
              <a:avLst>
                <a:gd name="adj" fmla="val 16667"/>
              </a:avLst>
            </a:prstGeom>
            <a:pattFill prst="pct25">
              <a:fgClr>
                <a:srgbClr val="E5E5E5"/>
              </a:fgClr>
              <a:bgClr>
                <a:srgbClr val="BFBFBF"/>
              </a:bgClr>
            </a:patt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ctr"/>
              <a:endParaRPr lang="en-US"/>
            </a:p>
          </p:txBody>
        </p:sp>
        <p:sp>
          <p:nvSpPr>
            <p:cNvPr id="24627" name="Rectangle 10"/>
            <p:cNvSpPr>
              <a:spLocks noChangeArrowheads="1"/>
            </p:cNvSpPr>
            <p:nvPr/>
          </p:nvSpPr>
          <p:spPr bwMode="auto">
            <a:xfrm>
              <a:off x="5582" y="2082"/>
              <a:ext cx="1034" cy="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ctr" rtl="1"/>
              <a:r>
                <a:rPr lang="en-US" sz="3200" b="1" i="1" dirty="0" err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 sz="2000" b="1" i="1" dirty="0"/>
            </a:p>
          </p:txBody>
        </p:sp>
      </p:grpSp>
      <p:sp>
        <p:nvSpPr>
          <p:cNvPr id="24587" name="Line 22"/>
          <p:cNvSpPr>
            <a:spLocks noChangeShapeType="1"/>
          </p:cNvSpPr>
          <p:nvPr/>
        </p:nvSpPr>
        <p:spPr bwMode="auto">
          <a:xfrm flipV="1">
            <a:off x="4314825" y="3021013"/>
            <a:ext cx="0" cy="230187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Rectangle 23"/>
          <p:cNvSpPr>
            <a:spLocks noChangeArrowheads="1"/>
          </p:cNvSpPr>
          <p:nvPr/>
        </p:nvSpPr>
        <p:spPr bwMode="auto">
          <a:xfrm>
            <a:off x="3986213" y="3206750"/>
            <a:ext cx="3905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/>
            <a:r>
              <a:rPr lang="en-US" sz="2200" i="1">
                <a:solidFill>
                  <a:srgbClr val="008080"/>
                </a:solidFill>
                <a:latin typeface="Times New Roman" pitchFamily="18" charset="0"/>
              </a:rPr>
              <a:t>i</a:t>
            </a:r>
            <a:endParaRPr lang="en-US"/>
          </a:p>
        </p:txBody>
      </p:sp>
      <p:sp>
        <p:nvSpPr>
          <p:cNvPr id="24589" name="Line 26"/>
          <p:cNvSpPr>
            <a:spLocks noChangeShapeType="1"/>
          </p:cNvSpPr>
          <p:nvPr/>
        </p:nvSpPr>
        <p:spPr bwMode="auto">
          <a:xfrm>
            <a:off x="3876675" y="1601788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27"/>
          <p:cNvSpPr>
            <a:spLocks noChangeShapeType="1"/>
          </p:cNvSpPr>
          <p:nvPr/>
        </p:nvSpPr>
        <p:spPr bwMode="auto">
          <a:xfrm>
            <a:off x="3876675" y="1792288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28"/>
          <p:cNvSpPr>
            <a:spLocks noChangeShapeType="1"/>
          </p:cNvSpPr>
          <p:nvPr/>
        </p:nvSpPr>
        <p:spPr bwMode="auto">
          <a:xfrm>
            <a:off x="3876675" y="1982788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29"/>
          <p:cNvSpPr>
            <a:spLocks noChangeShapeType="1"/>
          </p:cNvSpPr>
          <p:nvPr/>
        </p:nvSpPr>
        <p:spPr bwMode="auto">
          <a:xfrm>
            <a:off x="3876675" y="2173288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30"/>
          <p:cNvSpPr>
            <a:spLocks noChangeShapeType="1"/>
          </p:cNvSpPr>
          <p:nvPr/>
        </p:nvSpPr>
        <p:spPr bwMode="auto">
          <a:xfrm>
            <a:off x="3876675" y="2368550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31"/>
          <p:cNvSpPr>
            <a:spLocks noChangeShapeType="1"/>
          </p:cNvSpPr>
          <p:nvPr/>
        </p:nvSpPr>
        <p:spPr bwMode="auto">
          <a:xfrm>
            <a:off x="3876675" y="2549525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32"/>
          <p:cNvSpPr>
            <a:spLocks noChangeShapeType="1"/>
          </p:cNvSpPr>
          <p:nvPr/>
        </p:nvSpPr>
        <p:spPr bwMode="auto">
          <a:xfrm>
            <a:off x="3876675" y="2740025"/>
            <a:ext cx="1743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33"/>
          <p:cNvSpPr>
            <a:spLocks noChangeShapeType="1"/>
          </p:cNvSpPr>
          <p:nvPr/>
        </p:nvSpPr>
        <p:spPr bwMode="auto">
          <a:xfrm>
            <a:off x="4171950" y="1419225"/>
            <a:ext cx="0" cy="154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34"/>
          <p:cNvSpPr>
            <a:spLocks noChangeShapeType="1"/>
          </p:cNvSpPr>
          <p:nvPr/>
        </p:nvSpPr>
        <p:spPr bwMode="auto">
          <a:xfrm>
            <a:off x="4457700" y="1416050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35"/>
          <p:cNvSpPr>
            <a:spLocks noChangeShapeType="1"/>
          </p:cNvSpPr>
          <p:nvPr/>
        </p:nvSpPr>
        <p:spPr bwMode="auto">
          <a:xfrm>
            <a:off x="4743450" y="1416050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36"/>
          <p:cNvSpPr>
            <a:spLocks noChangeShapeType="1"/>
          </p:cNvSpPr>
          <p:nvPr/>
        </p:nvSpPr>
        <p:spPr bwMode="auto">
          <a:xfrm>
            <a:off x="5029200" y="1416050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37"/>
          <p:cNvSpPr>
            <a:spLocks noChangeShapeType="1"/>
          </p:cNvSpPr>
          <p:nvPr/>
        </p:nvSpPr>
        <p:spPr bwMode="auto">
          <a:xfrm>
            <a:off x="5314950" y="1416050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38"/>
          <p:cNvSpPr>
            <a:spLocks noChangeShapeType="1"/>
          </p:cNvSpPr>
          <p:nvPr/>
        </p:nvSpPr>
        <p:spPr bwMode="auto">
          <a:xfrm>
            <a:off x="5600700" y="1416050"/>
            <a:ext cx="0" cy="154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4514850" y="1905000"/>
            <a:ext cx="466725" cy="515938"/>
          </a:xfrm>
          <a:prstGeom prst="rect">
            <a:avLst/>
          </a:prstGeom>
          <a:pattFill prst="pct25">
            <a:fgClr>
              <a:srgbClr val="E5E5E5"/>
            </a:fgClr>
            <a:bgClr>
              <a:srgbClr val="BFBFB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rtl="1"/>
            <a:r>
              <a:rPr lang="en-US" sz="2800" i="1">
                <a:solidFill>
                  <a:srgbClr val="800000"/>
                </a:solidFill>
                <a:latin typeface="Times New Roman" pitchFamily="18" charset="0"/>
              </a:rPr>
              <a:t>X</a:t>
            </a:r>
            <a:endParaRPr lang="en-US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4171950" y="2373313"/>
            <a:ext cx="276225" cy="180975"/>
          </a:xfrm>
          <a:prstGeom prst="rect">
            <a:avLst/>
          </a:prstGeom>
          <a:pattFill prst="pct25">
            <a:fgClr>
              <a:srgbClr val="E5E5E5"/>
            </a:fgClr>
            <a:bgClr>
              <a:srgbClr val="00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41"/>
          <p:cNvSpPr>
            <a:spLocks noChangeShapeType="1"/>
          </p:cNvSpPr>
          <p:nvPr/>
        </p:nvSpPr>
        <p:spPr bwMode="auto">
          <a:xfrm>
            <a:off x="3867150" y="1219200"/>
            <a:ext cx="17526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42"/>
          <p:cNvSpPr>
            <a:spLocks noChangeShapeType="1"/>
          </p:cNvSpPr>
          <p:nvPr/>
        </p:nvSpPr>
        <p:spPr bwMode="auto">
          <a:xfrm>
            <a:off x="5838825" y="1438275"/>
            <a:ext cx="0" cy="1525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4376738" y="917575"/>
            <a:ext cx="5381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/>
            <a:r>
              <a:rPr lang="en-US" sz="1400" i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1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1400" i="1" baseline="30000" dirty="0">
                <a:solidFill>
                  <a:srgbClr val="0000FF"/>
                </a:solidFill>
                <a:latin typeface="Times New Roman" pitchFamily="18" charset="0"/>
              </a:rPr>
              <a:t>/2</a:t>
            </a:r>
            <a:endParaRPr lang="en-US" dirty="0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5715000" y="2068513"/>
            <a:ext cx="53975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/>
            <a:r>
              <a:rPr lang="en-US" sz="1400" i="1" dirty="0" smtClean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1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1400" i="1" baseline="30000" dirty="0">
                <a:solidFill>
                  <a:srgbClr val="0000FF"/>
                </a:solidFill>
                <a:latin typeface="Times New Roman" pitchFamily="18" charset="0"/>
              </a:rPr>
              <a:t>/2</a:t>
            </a:r>
            <a:endParaRPr lang="en-US" dirty="0"/>
          </a:p>
        </p:txBody>
      </p:sp>
      <p:grpSp>
        <p:nvGrpSpPr>
          <p:cNvPr id="854069" name="Group 53"/>
          <p:cNvGrpSpPr>
            <a:grpSpLocks/>
          </p:cNvGrpSpPr>
          <p:nvPr/>
        </p:nvGrpSpPr>
        <p:grpSpPr bwMode="auto">
          <a:xfrm>
            <a:off x="2976563" y="2963863"/>
            <a:ext cx="3571875" cy="2078037"/>
            <a:chOff x="1875" y="1867"/>
            <a:chExt cx="2250" cy="1309"/>
          </a:xfrm>
        </p:grpSpPr>
        <p:sp>
          <p:nvSpPr>
            <p:cNvPr id="24622" name="Line 12"/>
            <p:cNvSpPr>
              <a:spLocks noChangeShapeType="1"/>
            </p:cNvSpPr>
            <p:nvPr/>
          </p:nvSpPr>
          <p:spPr bwMode="auto">
            <a:xfrm flipH="1" flipV="1">
              <a:off x="1875" y="1867"/>
              <a:ext cx="538" cy="130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med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14"/>
            <p:cNvSpPr>
              <a:spLocks noChangeShapeType="1"/>
            </p:cNvSpPr>
            <p:nvPr/>
          </p:nvSpPr>
          <p:spPr bwMode="auto">
            <a:xfrm flipV="1">
              <a:off x="3312" y="1944"/>
              <a:ext cx="813" cy="120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Rectangle 16"/>
            <p:cNvSpPr>
              <a:spLocks noChangeArrowheads="1"/>
            </p:cNvSpPr>
            <p:nvPr/>
          </p:nvSpPr>
          <p:spPr bwMode="auto">
            <a:xfrm>
              <a:off x="3339" y="2316"/>
              <a:ext cx="27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r" rtl="1"/>
              <a:r>
                <a:rPr lang="en-US" sz="2400" i="1">
                  <a:solidFill>
                    <a:srgbClr val="008000"/>
                  </a:solidFill>
                  <a:latin typeface="Times New Roman" pitchFamily="18" charset="0"/>
                </a:rPr>
                <a:t> </a:t>
              </a:r>
              <a:r>
                <a:rPr lang="en-US" sz="2400" i="1">
                  <a:solidFill>
                    <a:srgbClr val="FF0000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n-US" sz="3200"/>
            </a:p>
          </p:txBody>
        </p:sp>
        <p:sp>
          <p:nvSpPr>
            <p:cNvPr id="24625" name="Rectangle 45"/>
            <p:cNvSpPr>
              <a:spLocks noChangeArrowheads="1"/>
            </p:cNvSpPr>
            <p:nvPr/>
          </p:nvSpPr>
          <p:spPr bwMode="auto">
            <a:xfrm>
              <a:off x="2140" y="2280"/>
              <a:ext cx="27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r" rtl="1"/>
              <a:r>
                <a:rPr lang="en-US" sz="2400" i="1">
                  <a:solidFill>
                    <a:srgbClr val="008000"/>
                  </a:solidFill>
                  <a:latin typeface="Times New Roman" pitchFamily="18" charset="0"/>
                </a:rPr>
                <a:t> </a:t>
              </a:r>
              <a:r>
                <a:rPr lang="en-US" sz="2400" i="1">
                  <a:solidFill>
                    <a:srgbClr val="FF0000"/>
                  </a:solidFill>
                  <a:latin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3200"/>
            </a:p>
          </p:txBody>
        </p:sp>
      </p:grpSp>
      <p:grpSp>
        <p:nvGrpSpPr>
          <p:cNvPr id="854070" name="Group 54"/>
          <p:cNvGrpSpPr>
            <a:grpSpLocks/>
          </p:cNvGrpSpPr>
          <p:nvPr/>
        </p:nvGrpSpPr>
        <p:grpSpPr bwMode="auto">
          <a:xfrm>
            <a:off x="1814513" y="3086100"/>
            <a:ext cx="5599112" cy="2076450"/>
            <a:chOff x="1143" y="1944"/>
            <a:chExt cx="3527" cy="1308"/>
          </a:xfrm>
        </p:grpSpPr>
        <p:sp>
          <p:nvSpPr>
            <p:cNvPr id="24618" name="Line 13"/>
            <p:cNvSpPr>
              <a:spLocks noChangeShapeType="1"/>
            </p:cNvSpPr>
            <p:nvPr/>
          </p:nvSpPr>
          <p:spPr bwMode="auto">
            <a:xfrm flipH="1" flipV="1">
              <a:off x="1632" y="1944"/>
              <a:ext cx="560" cy="1296"/>
            </a:xfrm>
            <a:prstGeom prst="line">
              <a:avLst/>
            </a:prstGeom>
            <a:noFill/>
            <a:ln w="57150">
              <a:solidFill>
                <a:srgbClr val="000080"/>
              </a:solidFill>
              <a:round/>
              <a:headEnd type="triangle" w="med" len="med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15"/>
            <p:cNvSpPr>
              <a:spLocks noChangeShapeType="1"/>
            </p:cNvSpPr>
            <p:nvPr/>
          </p:nvSpPr>
          <p:spPr bwMode="auto">
            <a:xfrm flipV="1">
              <a:off x="3457" y="2081"/>
              <a:ext cx="809" cy="1171"/>
            </a:xfrm>
            <a:prstGeom prst="line">
              <a:avLst/>
            </a:prstGeom>
            <a:noFill/>
            <a:ln w="57150">
              <a:solidFill>
                <a:srgbClr val="000080"/>
              </a:solidFill>
              <a:round/>
              <a:headEnd type="triangle" w="med" len="med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Rectangle 17"/>
            <p:cNvSpPr>
              <a:spLocks noChangeArrowheads="1"/>
            </p:cNvSpPr>
            <p:nvPr/>
          </p:nvSpPr>
          <p:spPr bwMode="auto">
            <a:xfrm>
              <a:off x="3940" y="2516"/>
              <a:ext cx="73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r" rtl="1"/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 a</a:t>
              </a:r>
              <a:r>
                <a:rPr lang="en-US" sz="2400" i="1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=X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/>
            </a:p>
          </p:txBody>
        </p:sp>
        <p:sp>
          <p:nvSpPr>
            <p:cNvPr id="24621" name="Rectangle 46"/>
            <p:cNvSpPr>
              <a:spLocks noChangeArrowheads="1"/>
            </p:cNvSpPr>
            <p:nvPr/>
          </p:nvSpPr>
          <p:spPr bwMode="auto">
            <a:xfrm>
              <a:off x="1143" y="2506"/>
              <a:ext cx="72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r" rtl="1"/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 a</a:t>
              </a:r>
              <a:r>
                <a:rPr lang="en-US" sz="2400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=X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 sz="2400"/>
            </a:p>
          </p:txBody>
        </p:sp>
      </p:grpSp>
      <p:sp>
        <p:nvSpPr>
          <p:cNvPr id="24610" name="Rectangle 47"/>
          <p:cNvSpPr>
            <a:spLocks noChangeArrowheads="1"/>
          </p:cNvSpPr>
          <p:nvPr/>
        </p:nvSpPr>
        <p:spPr bwMode="auto">
          <a:xfrm>
            <a:off x="1752600" y="2041525"/>
            <a:ext cx="12668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rtl="1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S</a:t>
            </a:r>
            <a:r>
              <a:rPr lang="en-US" sz="3600" baseline="-25000">
                <a:solidFill>
                  <a:srgbClr val="008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grpSp>
        <p:nvGrpSpPr>
          <p:cNvPr id="854071" name="Group 55"/>
          <p:cNvGrpSpPr>
            <a:grpSpLocks/>
          </p:cNvGrpSpPr>
          <p:nvPr/>
        </p:nvGrpSpPr>
        <p:grpSpPr bwMode="auto">
          <a:xfrm>
            <a:off x="3805238" y="3581400"/>
            <a:ext cx="1509712" cy="876300"/>
            <a:chOff x="2361" y="2756"/>
            <a:chExt cx="951" cy="552"/>
          </a:xfrm>
        </p:grpSpPr>
        <p:sp>
          <p:nvSpPr>
            <p:cNvPr id="24616" name="Rectangle 49"/>
            <p:cNvSpPr>
              <a:spLocks noChangeArrowheads="1"/>
            </p:cNvSpPr>
            <p:nvPr/>
          </p:nvSpPr>
          <p:spPr bwMode="auto">
            <a:xfrm>
              <a:off x="2361" y="2775"/>
              <a:ext cx="951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ctr" rtl="1"/>
              <a:r>
                <a:rPr lang="en-US" i="1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endParaRPr lang="en-US" dirty="0">
                <a:solidFill>
                  <a:srgbClr val="800000"/>
                </a:solidFill>
                <a:latin typeface="Times New Roman" pitchFamily="18" charset="0"/>
              </a:endParaRPr>
            </a:p>
            <a:p>
              <a:pPr algn="ctr" rtl="0"/>
              <a:r>
                <a:rPr lang="en-US" sz="2400" i="1" dirty="0">
                  <a:solidFill>
                    <a:srgbClr val="800000"/>
                  </a:solidFill>
                  <a:latin typeface="Times New Roman" pitchFamily="18" charset="0"/>
                </a:rPr>
                <a:t>q</a:t>
              </a:r>
              <a:r>
                <a:rPr lang="en-US" sz="2400" baseline="-25000" dirty="0">
                  <a:solidFill>
                    <a:srgbClr val="800000"/>
                  </a:solidFill>
                  <a:latin typeface="Times New Roman" pitchFamily="18" charset="0"/>
                </a:rPr>
                <a:t>1</a:t>
              </a:r>
              <a:r>
                <a:rPr lang="en-US" sz="2400" i="1" baseline="-250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2400" i="1" dirty="0">
                  <a:solidFill>
                    <a:srgbClr val="800000"/>
                  </a:solidFill>
                  <a:latin typeface="Times New Roman" pitchFamily="18" charset="0"/>
                </a:rPr>
                <a:t>+ q</a:t>
              </a:r>
              <a:r>
                <a:rPr lang="en-US" sz="2400" baseline="-25000" dirty="0">
                  <a:solidFill>
                    <a:srgbClr val="800000"/>
                  </a:solidFill>
                  <a:latin typeface="Times New Roman" pitchFamily="18" charset="0"/>
                </a:rPr>
                <a:t>2</a:t>
              </a:r>
              <a:r>
                <a:rPr lang="en-US" sz="2400" i="1" dirty="0">
                  <a:solidFill>
                    <a:srgbClr val="800000"/>
                  </a:solidFill>
                  <a:latin typeface="Times New Roman" pitchFamily="18" charset="0"/>
                </a:rPr>
                <a:t> = </a:t>
              </a:r>
              <a:r>
                <a:rPr lang="en-US" sz="2400" b="1" dirty="0" err="1">
                  <a:solidFill>
                    <a:srgbClr val="800000"/>
                  </a:solidFill>
                  <a:latin typeface="Times New Roman" pitchFamily="18" charset="0"/>
                </a:rPr>
                <a:t>e</a:t>
              </a:r>
              <a:r>
                <a:rPr lang="en-US" sz="2400" i="1" baseline="-25000" dirty="0" err="1">
                  <a:solidFill>
                    <a:srgbClr val="800000"/>
                  </a:solidFill>
                  <a:latin typeface="Times New Roman" pitchFamily="18" charset="0"/>
                </a:rPr>
                <a:t>i</a:t>
              </a:r>
              <a:endParaRPr lang="en-US" sz="1800" dirty="0"/>
            </a:p>
          </p:txBody>
        </p:sp>
        <p:sp>
          <p:nvSpPr>
            <p:cNvPr id="24617" name="Rectangle 50"/>
            <p:cNvSpPr>
              <a:spLocks noChangeArrowheads="1"/>
            </p:cNvSpPr>
            <p:nvPr/>
          </p:nvSpPr>
          <p:spPr bwMode="auto">
            <a:xfrm>
              <a:off x="3057" y="2756"/>
              <a:ext cx="255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0800" tIns="50800" rIns="50800" bIns="50800"/>
            <a:lstStyle/>
            <a:p>
              <a:pPr algn="ctr" rtl="1"/>
              <a:endParaRPr lang="en-US" sz="2800"/>
            </a:p>
          </p:txBody>
        </p:sp>
      </p:grpSp>
      <p:sp>
        <p:nvSpPr>
          <p:cNvPr id="854067" name="Text Box 51"/>
          <p:cNvSpPr txBox="1">
            <a:spLocks noChangeArrowheads="1"/>
          </p:cNvSpPr>
          <p:nvPr/>
        </p:nvSpPr>
        <p:spPr bwMode="auto">
          <a:xfrm>
            <a:off x="2362200" y="6308725"/>
            <a:ext cx="51857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r>
              <a:rPr lang="en-US" dirty="0">
                <a:solidFill>
                  <a:srgbClr val="660066"/>
                </a:solidFill>
                <a:sym typeface="Wingdings" pitchFamily="2" charset="2"/>
              </a:rPr>
              <a:t>  2-server PIR with </a:t>
            </a:r>
            <a:r>
              <a:rPr lang="en-US" i="1" dirty="0">
                <a:solidFill>
                  <a:srgbClr val="660066"/>
                </a:solidFill>
                <a:sym typeface="Wingdings" pitchFamily="2" charset="2"/>
              </a:rPr>
              <a:t>O</a:t>
            </a:r>
            <a:r>
              <a:rPr lang="en-US" dirty="0" smtClean="0">
                <a:solidFill>
                  <a:srgbClr val="660066"/>
                </a:solidFill>
                <a:sym typeface="Wingdings" pitchFamily="2" charset="2"/>
              </a:rPr>
              <a:t>(</a:t>
            </a:r>
            <a:r>
              <a:rPr lang="en-US" i="1" dirty="0" smtClean="0">
                <a:solidFill>
                  <a:srgbClr val="660066"/>
                </a:solidFill>
                <a:sym typeface="Wingdings" pitchFamily="2" charset="2"/>
              </a:rPr>
              <a:t>n</a:t>
            </a:r>
            <a:r>
              <a:rPr lang="en-US" baseline="30000" dirty="0" smtClean="0">
                <a:solidFill>
                  <a:srgbClr val="660066"/>
                </a:solidFill>
                <a:sym typeface="Wingdings" pitchFamily="2" charset="2"/>
              </a:rPr>
              <a:t>1</a:t>
            </a:r>
            <a:r>
              <a:rPr lang="en-US" baseline="30000" dirty="0">
                <a:solidFill>
                  <a:srgbClr val="660066"/>
                </a:solidFill>
                <a:sym typeface="Wingdings" pitchFamily="2" charset="2"/>
              </a:rPr>
              <a:t>/2</a:t>
            </a:r>
            <a:r>
              <a:rPr lang="en-US" dirty="0">
                <a:solidFill>
                  <a:srgbClr val="660066"/>
                </a:solidFill>
                <a:sym typeface="Wingdings" pitchFamily="2" charset="2"/>
              </a:rPr>
              <a:t>) communication </a:t>
            </a:r>
            <a:endParaRPr lang="en-US" dirty="0">
              <a:solidFill>
                <a:srgbClr val="660066"/>
              </a:solidFill>
            </a:endParaRPr>
          </a:p>
        </p:txBody>
      </p:sp>
      <p:grpSp>
        <p:nvGrpSpPr>
          <p:cNvPr id="854075" name="Group 59"/>
          <p:cNvGrpSpPr>
            <a:grpSpLocks/>
          </p:cNvGrpSpPr>
          <p:nvPr/>
        </p:nvGrpSpPr>
        <p:grpSpPr bwMode="auto">
          <a:xfrm>
            <a:off x="5943600" y="4724400"/>
            <a:ext cx="2690813" cy="952500"/>
            <a:chOff x="3744" y="2976"/>
            <a:chExt cx="1695" cy="600"/>
          </a:xfrm>
        </p:grpSpPr>
        <p:sp>
          <p:nvSpPr>
            <p:cNvPr id="24614" name="AutoShape 57"/>
            <p:cNvSpPr>
              <a:spLocks noChangeArrowheads="1"/>
            </p:cNvSpPr>
            <p:nvPr/>
          </p:nvSpPr>
          <p:spPr bwMode="auto">
            <a:xfrm>
              <a:off x="3744" y="2976"/>
              <a:ext cx="1695" cy="600"/>
            </a:xfrm>
            <a:prstGeom prst="cloudCallout">
              <a:avLst>
                <a:gd name="adj1" fmla="val -78495"/>
                <a:gd name="adj2" fmla="val 55333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4615" name="Text Box 58"/>
            <p:cNvSpPr txBox="1">
              <a:spLocks noChangeArrowheads="1"/>
            </p:cNvSpPr>
            <p:nvPr/>
          </p:nvSpPr>
          <p:spPr bwMode="auto">
            <a:xfrm>
              <a:off x="4128" y="3096"/>
              <a:ext cx="9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9pPr>
            </a:lstStyle>
            <a:p>
              <a:r>
                <a:rPr lang="en-US" sz="2400" i="1"/>
                <a:t>a</a:t>
              </a:r>
              <a:r>
                <a:rPr lang="en-US" sz="2400" baseline="-25000"/>
                <a:t>1</a:t>
              </a:r>
              <a:r>
                <a:rPr lang="en-US" sz="2400"/>
                <a:t>+</a:t>
              </a:r>
              <a:r>
                <a:rPr lang="en-US" sz="2400" i="1"/>
                <a:t>a</a:t>
              </a:r>
              <a:r>
                <a:rPr lang="en-US" sz="2400" baseline="-25000"/>
                <a:t>2</a:t>
              </a:r>
              <a:r>
                <a:rPr lang="en-US" sz="2400"/>
                <a:t>=</a:t>
              </a:r>
              <a:r>
                <a:rPr lang="en-US" sz="2400" i="1"/>
                <a:t>X·</a:t>
              </a:r>
              <a:r>
                <a:rPr lang="en-US" sz="2400" b="1"/>
                <a:t>e</a:t>
              </a:r>
              <a:r>
                <a:rPr lang="en-US" sz="2400" i="1" baseline="-2500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319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5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5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5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022" name="Rectangle 30"/>
          <p:cNvSpPr>
            <a:spLocks noChangeArrowheads="1"/>
          </p:cNvSpPr>
          <p:nvPr/>
        </p:nvSpPr>
        <p:spPr bwMode="auto">
          <a:xfrm>
            <a:off x="1522413" y="4594225"/>
            <a:ext cx="977900" cy="10985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3021" name="Rectangle 29"/>
          <p:cNvSpPr>
            <a:spLocks noChangeArrowheads="1"/>
          </p:cNvSpPr>
          <p:nvPr/>
        </p:nvSpPr>
        <p:spPr bwMode="auto">
          <a:xfrm>
            <a:off x="1978025" y="4594225"/>
            <a:ext cx="215900" cy="1098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3002" name="Text Box 10"/>
          <p:cNvSpPr txBox="1">
            <a:spLocks noChangeArrowheads="1"/>
          </p:cNvSpPr>
          <p:nvPr/>
        </p:nvSpPr>
        <p:spPr bwMode="auto">
          <a:xfrm>
            <a:off x="1522413" y="4606925"/>
            <a:ext cx="977900" cy="1098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/>
              <a:t>0 1 1 0   1 1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/>
              <a:t> 0  1 1 0 0   0 0 0 1  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buFontTx/>
              <a:buNone/>
              <a:tabLst>
                <a:tab pos="2628900" algn="l"/>
              </a:tabLst>
            </a:pPr>
            <a:r>
              <a:rPr lang="en-US">
                <a:solidFill>
                  <a:srgbClr val="FF0000"/>
                </a:solidFill>
                <a:latin typeface="Times New Roman" charset="0"/>
              </a:rPr>
              <a:t>Tool: </a:t>
            </a:r>
            <a:r>
              <a:rPr lang="en-US">
                <a:latin typeface="Times New Roman" charset="0"/>
              </a:rPr>
              <a:t>(linear) homomorphic encryption </a:t>
            </a:r>
          </a:p>
          <a:p>
            <a:pPr>
              <a:buFontTx/>
              <a:buNone/>
              <a:tabLst>
                <a:tab pos="2628900" algn="l"/>
              </a:tabLst>
            </a:pPr>
            <a:endParaRPr lang="en-US">
              <a:latin typeface="Times New Roman" charset="0"/>
            </a:endParaRPr>
          </a:p>
          <a:p>
            <a:pPr>
              <a:buFontTx/>
              <a:buNone/>
              <a:tabLst>
                <a:tab pos="2628900" algn="l"/>
              </a:tabLst>
            </a:pPr>
            <a:endParaRPr lang="en-US">
              <a:solidFill>
                <a:srgbClr val="FF0000"/>
              </a:solidFill>
              <a:latin typeface="Times New Roman" charset="0"/>
            </a:endParaRPr>
          </a:p>
          <a:p>
            <a:pPr>
              <a:buFontTx/>
              <a:buNone/>
              <a:tabLst>
                <a:tab pos="2628900" algn="l"/>
              </a:tabLst>
            </a:pPr>
            <a:r>
              <a:rPr lang="en-US">
                <a:solidFill>
                  <a:srgbClr val="FF0000"/>
                </a:solidFill>
                <a:latin typeface="Times New Roman" charset="0"/>
              </a:rPr>
              <a:t>Protocol:</a:t>
            </a:r>
            <a:r>
              <a:rPr lang="en-US">
                <a:latin typeface="Times New Roman" charset="0"/>
              </a:rPr>
              <a:t> </a:t>
            </a:r>
          </a:p>
          <a:p>
            <a:pPr>
              <a:buFontTx/>
              <a:buNone/>
              <a:tabLst>
                <a:tab pos="2628900" algn="l"/>
              </a:tabLst>
            </a:pPr>
            <a:endParaRPr lang="en-US" sz="2800">
              <a:latin typeface="Times New Roman" charset="0"/>
            </a:endParaRPr>
          </a:p>
          <a:p>
            <a:pPr>
              <a:buFontTx/>
              <a:buNone/>
              <a:tabLst>
                <a:tab pos="2628900" algn="l"/>
              </a:tabLst>
            </a:pPr>
            <a:endParaRPr lang="en-US">
              <a:latin typeface="Times New Roman" charset="0"/>
            </a:endParaRPr>
          </a:p>
        </p:txBody>
      </p:sp>
      <p:sp>
        <p:nvSpPr>
          <p:cNvPr id="853004" name="Line 12"/>
          <p:cNvSpPr>
            <a:spLocks noChangeShapeType="1"/>
          </p:cNvSpPr>
          <p:nvPr/>
        </p:nvSpPr>
        <p:spPr bwMode="auto">
          <a:xfrm flipV="1">
            <a:off x="2066925" y="5753100"/>
            <a:ext cx="1588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3015" name="Group 23"/>
          <p:cNvGrpSpPr>
            <a:grpSpLocks/>
          </p:cNvGrpSpPr>
          <p:nvPr/>
        </p:nvGrpSpPr>
        <p:grpSpPr bwMode="auto">
          <a:xfrm>
            <a:off x="1447800" y="1981200"/>
            <a:ext cx="1524000" cy="841375"/>
            <a:chOff x="912" y="1488"/>
            <a:chExt cx="960" cy="530"/>
          </a:xfrm>
        </p:grpSpPr>
        <p:pic>
          <p:nvPicPr>
            <p:cNvPr id="25626" name="Picture 7" descr="HH0151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88"/>
              <a:ext cx="96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7" name="Text Box 8"/>
            <p:cNvSpPr txBox="1">
              <a:spLocks noChangeArrowheads="1"/>
            </p:cNvSpPr>
            <p:nvPr/>
          </p:nvSpPr>
          <p:spPr bwMode="auto">
            <a:xfrm>
              <a:off x="968" y="1488"/>
              <a:ext cx="2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5628" name="Lock"/>
            <p:cNvSpPr>
              <a:spLocks noEditPoints="1" noChangeArrowheads="1"/>
            </p:cNvSpPr>
            <p:nvPr/>
          </p:nvSpPr>
          <p:spPr bwMode="auto">
            <a:xfrm>
              <a:off x="1200" y="1490"/>
              <a:ext cx="306" cy="384"/>
            </a:xfrm>
            <a:custGeom>
              <a:avLst/>
              <a:gdLst>
                <a:gd name="T0" fmla="*/ 2 w 21600"/>
                <a:gd name="T1" fmla="*/ 0 h 21600"/>
                <a:gd name="T2" fmla="*/ 4 w 21600"/>
                <a:gd name="T3" fmla="*/ 3 h 21600"/>
                <a:gd name="T4" fmla="*/ 2 w 21600"/>
                <a:gd name="T5" fmla="*/ 7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76 w 21600"/>
                <a:gd name="T13" fmla="*/ 9900 h 21600"/>
                <a:gd name="T14" fmla="*/ 21106 w 21600"/>
                <a:gd name="T15" fmla="*/ 15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lnTo>
                    <a:pt x="93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3016" name="Group 24"/>
          <p:cNvGrpSpPr>
            <a:grpSpLocks/>
          </p:cNvGrpSpPr>
          <p:nvPr/>
        </p:nvGrpSpPr>
        <p:grpSpPr bwMode="auto">
          <a:xfrm>
            <a:off x="3505200" y="2051050"/>
            <a:ext cx="1524000" cy="844550"/>
            <a:chOff x="2208" y="1534"/>
            <a:chExt cx="960" cy="532"/>
          </a:xfrm>
        </p:grpSpPr>
        <p:pic>
          <p:nvPicPr>
            <p:cNvPr id="25623" name="Picture 15" descr="HH0151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96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4" name="Text Box 16"/>
            <p:cNvSpPr txBox="1">
              <a:spLocks noChangeArrowheads="1"/>
            </p:cNvSpPr>
            <p:nvPr/>
          </p:nvSpPr>
          <p:spPr bwMode="auto">
            <a:xfrm>
              <a:off x="2264" y="1534"/>
              <a:ext cx="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solidFill>
                    <a:srgbClr val="FF0000"/>
                  </a:solidFill>
                </a:rPr>
                <a:t>b</a:t>
              </a:r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25625" name="Lock"/>
            <p:cNvSpPr>
              <a:spLocks noEditPoints="1" noChangeArrowheads="1"/>
            </p:cNvSpPr>
            <p:nvPr/>
          </p:nvSpPr>
          <p:spPr bwMode="auto">
            <a:xfrm>
              <a:off x="2535" y="1536"/>
              <a:ext cx="306" cy="384"/>
            </a:xfrm>
            <a:custGeom>
              <a:avLst/>
              <a:gdLst>
                <a:gd name="T0" fmla="*/ 2 w 21600"/>
                <a:gd name="T1" fmla="*/ 0 h 21600"/>
                <a:gd name="T2" fmla="*/ 4 w 21600"/>
                <a:gd name="T3" fmla="*/ 3 h 21600"/>
                <a:gd name="T4" fmla="*/ 2 w 21600"/>
                <a:gd name="T5" fmla="*/ 7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76 w 21600"/>
                <a:gd name="T13" fmla="*/ 9900 h 21600"/>
                <a:gd name="T14" fmla="*/ 21106 w 21600"/>
                <a:gd name="T15" fmla="*/ 15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lnTo>
                    <a:pt x="93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3017" name="Group 25"/>
          <p:cNvGrpSpPr>
            <a:grpSpLocks/>
          </p:cNvGrpSpPr>
          <p:nvPr/>
        </p:nvGrpSpPr>
        <p:grpSpPr bwMode="auto">
          <a:xfrm>
            <a:off x="5638800" y="2057400"/>
            <a:ext cx="1524000" cy="841375"/>
            <a:chOff x="3552" y="1536"/>
            <a:chExt cx="960" cy="530"/>
          </a:xfrm>
        </p:grpSpPr>
        <p:pic>
          <p:nvPicPr>
            <p:cNvPr id="25620" name="Picture 18" descr="HH0151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536"/>
              <a:ext cx="96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1" name="Text Box 19"/>
            <p:cNvSpPr txBox="1">
              <a:spLocks noChangeArrowheads="1"/>
            </p:cNvSpPr>
            <p:nvPr/>
          </p:nvSpPr>
          <p:spPr bwMode="auto">
            <a:xfrm>
              <a:off x="3561" y="153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9pPr>
            </a:lstStyle>
            <a:p>
              <a:r>
                <a:rPr lang="en-US" sz="2400" i="1">
                  <a:solidFill>
                    <a:srgbClr val="FF0000"/>
                  </a:solidFill>
                </a:rPr>
                <a:t>a+b</a:t>
              </a:r>
              <a:r>
                <a:rPr lang="en-US" sz="24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5622" name="Lock"/>
            <p:cNvSpPr>
              <a:spLocks noEditPoints="1" noChangeArrowheads="1"/>
            </p:cNvSpPr>
            <p:nvPr/>
          </p:nvSpPr>
          <p:spPr bwMode="auto">
            <a:xfrm>
              <a:off x="4023" y="1536"/>
              <a:ext cx="306" cy="384"/>
            </a:xfrm>
            <a:custGeom>
              <a:avLst/>
              <a:gdLst>
                <a:gd name="T0" fmla="*/ 2 w 21600"/>
                <a:gd name="T1" fmla="*/ 0 h 21600"/>
                <a:gd name="T2" fmla="*/ 4 w 21600"/>
                <a:gd name="T3" fmla="*/ 3 h 21600"/>
                <a:gd name="T4" fmla="*/ 2 w 21600"/>
                <a:gd name="T5" fmla="*/ 7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76 w 21600"/>
                <a:gd name="T13" fmla="*/ 9900 h 21600"/>
                <a:gd name="T14" fmla="*/ 21106 w 21600"/>
                <a:gd name="T15" fmla="*/ 153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lnTo>
                    <a:pt x="93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3018" name="Group 26"/>
          <p:cNvGrpSpPr>
            <a:grpSpLocks/>
          </p:cNvGrpSpPr>
          <p:nvPr/>
        </p:nvGrpSpPr>
        <p:grpSpPr bwMode="auto">
          <a:xfrm>
            <a:off x="2971800" y="2125663"/>
            <a:ext cx="2473325" cy="587375"/>
            <a:chOff x="1872" y="1579"/>
            <a:chExt cx="1558" cy="370"/>
          </a:xfrm>
        </p:grpSpPr>
        <p:sp>
          <p:nvSpPr>
            <p:cNvPr id="25618" name="Text Box 21"/>
            <p:cNvSpPr txBox="1">
              <a:spLocks noChangeArrowheads="1"/>
            </p:cNvSpPr>
            <p:nvPr/>
          </p:nvSpPr>
          <p:spPr bwMode="auto">
            <a:xfrm>
              <a:off x="3168" y="1584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9pPr>
            </a:lstStyle>
            <a:p>
              <a:r>
                <a:rPr lang="en-US" sz="3200" b="1"/>
                <a:t>=</a:t>
              </a:r>
            </a:p>
          </p:txBody>
        </p:sp>
        <p:sp>
          <p:nvSpPr>
            <p:cNvPr id="25619" name="Text Box 22"/>
            <p:cNvSpPr txBox="1">
              <a:spLocks noChangeArrowheads="1"/>
            </p:cNvSpPr>
            <p:nvPr/>
          </p:nvSpPr>
          <p:spPr bwMode="auto">
            <a:xfrm>
              <a:off x="1872" y="1579"/>
              <a:ext cx="3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charset="0"/>
                  <a:ea typeface="ＭＳ Ｐゴシック" charset="0"/>
                </a:defRPr>
              </a:lvl9pPr>
            </a:lstStyle>
            <a:p>
              <a:r>
                <a:rPr lang="en-US" sz="3200" b="1">
                  <a:sym typeface="Symbol" charset="0"/>
                </a:rPr>
                <a:t></a:t>
              </a:r>
            </a:p>
          </p:txBody>
        </p:sp>
      </p:grpSp>
      <p:sp>
        <p:nvSpPr>
          <p:cNvPr id="853019" name="Text Box 27"/>
          <p:cNvSpPr txBox="1">
            <a:spLocks noChangeArrowheads="1"/>
          </p:cNvSpPr>
          <p:nvPr/>
        </p:nvSpPr>
        <p:spPr bwMode="auto">
          <a:xfrm>
            <a:off x="2535238" y="491331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r>
              <a:rPr lang="en-US" i="1"/>
              <a:t>n</a:t>
            </a:r>
            <a:r>
              <a:rPr lang="en-US" baseline="30000"/>
              <a:t>1/2</a:t>
            </a:r>
            <a:endParaRPr lang="en-US"/>
          </a:p>
        </p:txBody>
      </p:sp>
      <p:sp>
        <p:nvSpPr>
          <p:cNvPr id="853020" name="Text Box 28"/>
          <p:cNvSpPr txBox="1">
            <a:spLocks noChangeArrowheads="1"/>
          </p:cNvSpPr>
          <p:nvPr/>
        </p:nvSpPr>
        <p:spPr bwMode="auto">
          <a:xfrm>
            <a:off x="1889125" y="42100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r>
              <a:rPr lang="en-US" i="1"/>
              <a:t>n</a:t>
            </a:r>
            <a:r>
              <a:rPr lang="en-US" baseline="30000"/>
              <a:t>1/2</a:t>
            </a:r>
            <a:endParaRPr lang="en-US"/>
          </a:p>
        </p:txBody>
      </p:sp>
      <p:sp>
        <p:nvSpPr>
          <p:cNvPr id="853023" name="Text Box 31"/>
          <p:cNvSpPr txBox="1">
            <a:spLocks noChangeArrowheads="1"/>
          </p:cNvSpPr>
          <p:nvPr/>
        </p:nvSpPr>
        <p:spPr bwMode="auto">
          <a:xfrm>
            <a:off x="1930400" y="5994400"/>
            <a:ext cx="415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r>
              <a:rPr lang="en-US" sz="2800" i="1"/>
              <a:t>i</a:t>
            </a:r>
          </a:p>
        </p:txBody>
      </p:sp>
      <p:sp>
        <p:nvSpPr>
          <p:cNvPr id="853029" name="Text Box 37"/>
          <p:cNvSpPr txBox="1">
            <a:spLocks noChangeArrowheads="1"/>
          </p:cNvSpPr>
          <p:nvPr/>
        </p:nvSpPr>
        <p:spPr bwMode="auto">
          <a:xfrm>
            <a:off x="960438" y="4968875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r>
              <a:rPr lang="en-US" sz="2400" i="1"/>
              <a:t>X=</a:t>
            </a:r>
            <a:endParaRPr lang="en-US" sz="2400"/>
          </a:p>
        </p:txBody>
      </p:sp>
      <p:sp>
        <p:nvSpPr>
          <p:cNvPr id="853030" name="Text Box 38"/>
          <p:cNvSpPr txBox="1">
            <a:spLocks noChangeArrowheads="1"/>
          </p:cNvSpPr>
          <p:nvPr/>
        </p:nvSpPr>
        <p:spPr bwMode="auto">
          <a:xfrm>
            <a:off x="3228085" y="3352800"/>
            <a:ext cx="4583306" cy="275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5715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Client sends </a:t>
            </a:r>
            <a:r>
              <a:rPr lang="en-US" sz="2400" b="1" dirty="0">
                <a:latin typeface="Times New Roman" charset="0"/>
              </a:rPr>
              <a:t>E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dirty="0" err="1">
                <a:latin typeface="Times New Roman" charset="0"/>
              </a:rPr>
              <a:t>e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)</a:t>
            </a:r>
          </a:p>
          <a:p>
            <a:pPr lvl="1" algn="just">
              <a:spcBef>
                <a:spcPct val="20000"/>
              </a:spcBef>
            </a:pP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E</a:t>
            </a:r>
            <a:r>
              <a:rPr lang="en-US" dirty="0">
                <a:solidFill>
                  <a:srgbClr val="006600"/>
                </a:solidFill>
                <a:latin typeface="Times New Roman" charset="0"/>
              </a:rPr>
              <a:t>(0)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E</a:t>
            </a:r>
            <a:r>
              <a:rPr lang="en-US" dirty="0">
                <a:solidFill>
                  <a:srgbClr val="006600"/>
                </a:solidFill>
                <a:latin typeface="Times New Roman" charset="0"/>
              </a:rPr>
              <a:t>(0)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E</a:t>
            </a:r>
            <a:r>
              <a:rPr lang="en-US" dirty="0">
                <a:solidFill>
                  <a:srgbClr val="006600"/>
                </a:solidFill>
                <a:latin typeface="Times New Roman" charset="0"/>
              </a:rPr>
              <a:t>(1)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E</a:t>
            </a:r>
            <a:r>
              <a:rPr lang="en-US" dirty="0">
                <a:solidFill>
                  <a:srgbClr val="006600"/>
                </a:solidFill>
                <a:latin typeface="Times New Roman" charset="0"/>
              </a:rPr>
              <a:t>(0) (=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1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2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3 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4</a:t>
            </a:r>
            <a:r>
              <a:rPr lang="en-US" dirty="0">
                <a:solidFill>
                  <a:srgbClr val="006600"/>
                </a:solidFill>
                <a:latin typeface="Times New Roman" charset="0"/>
              </a:rPr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charset="0"/>
              </a:rPr>
              <a:t> Server replies with </a:t>
            </a:r>
            <a:r>
              <a:rPr lang="en-US" sz="2400" b="1" dirty="0">
                <a:latin typeface="Times New Roman" charset="0"/>
              </a:rPr>
              <a:t>E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dirty="0" err="1">
                <a:latin typeface="Times New Roman" charset="0"/>
                <a:cs typeface="Times New Roman" charset="0"/>
              </a:rPr>
              <a:t>·</a:t>
            </a:r>
            <a:r>
              <a:rPr lang="en-US" sz="2400" b="1" dirty="0" err="1">
                <a:latin typeface="Times New Roman" charset="0"/>
              </a:rPr>
              <a:t>e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)</a:t>
            </a:r>
            <a:endParaRPr lang="en-US" sz="2400" baseline="-25000" dirty="0">
              <a:latin typeface="Times New Roman" charset="0"/>
            </a:endParaRPr>
          </a:p>
          <a:p>
            <a:pPr lvl="1" algn="just">
              <a:lnSpc>
                <a:spcPct val="70000"/>
              </a:lnSpc>
              <a:spcBef>
                <a:spcPct val="20000"/>
              </a:spcBef>
            </a:pP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rgbClr val="006600"/>
                </a:solidFill>
                <a:latin typeface="Times New Roman" charset="0"/>
                <a:sym typeface="Symbol" charset="0"/>
              </a:rPr>
              <a:t>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3</a:t>
            </a:r>
          </a:p>
          <a:p>
            <a:pPr lvl="1" algn="just">
              <a:lnSpc>
                <a:spcPct val="70000"/>
              </a:lnSpc>
              <a:spcBef>
                <a:spcPct val="20000"/>
              </a:spcBef>
            </a:pP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dirty="0">
                <a:solidFill>
                  <a:srgbClr val="006600"/>
                </a:solidFill>
                <a:latin typeface="Times New Roman" charset="0"/>
                <a:sym typeface="Symbol" charset="0"/>
              </a:rPr>
              <a:t>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 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rgbClr val="006600"/>
                </a:solidFill>
                <a:latin typeface="Times New Roman" charset="0"/>
                <a:sym typeface="Symbol" charset="0"/>
              </a:rPr>
              <a:t>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3</a:t>
            </a:r>
          </a:p>
          <a:p>
            <a:pPr lvl="1" algn="just">
              <a:lnSpc>
                <a:spcPct val="70000"/>
              </a:lnSpc>
              <a:spcBef>
                <a:spcPct val="20000"/>
              </a:spcBef>
            </a:pP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dirty="0">
                <a:solidFill>
                  <a:srgbClr val="006600"/>
                </a:solidFill>
                <a:latin typeface="Times New Roman" charset="0"/>
                <a:sym typeface="Symbol" charset="0"/>
              </a:rPr>
              <a:t></a:t>
            </a: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2 </a:t>
            </a:r>
          </a:p>
          <a:p>
            <a:pPr lvl="1" algn="just">
              <a:lnSpc>
                <a:spcPct val="70000"/>
              </a:lnSpc>
              <a:spcBef>
                <a:spcPct val="20000"/>
              </a:spcBef>
            </a:pPr>
            <a:r>
              <a:rPr lang="en-US" i="1" dirty="0">
                <a:solidFill>
                  <a:srgbClr val="006600"/>
                </a:solidFill>
                <a:latin typeface="Times New Roman" charset="0"/>
              </a:rPr>
              <a:t>c</a:t>
            </a:r>
            <a:r>
              <a:rPr lang="en-US" baseline="-25000" dirty="0">
                <a:solidFill>
                  <a:srgbClr val="006600"/>
                </a:solidFill>
                <a:latin typeface="Times New Roman" charset="0"/>
              </a:rPr>
              <a:t>4</a:t>
            </a:r>
            <a:endParaRPr lang="en-US" sz="2400" baseline="-25000" dirty="0">
              <a:solidFill>
                <a:srgbClr val="006600"/>
              </a:solidFill>
              <a:latin typeface="Times New Roman" charset="0"/>
            </a:endParaRPr>
          </a:p>
          <a:p>
            <a:pPr algn="just"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Client recovers</a:t>
            </a:r>
            <a:r>
              <a:rPr lang="en-US" dirty="0" smtClean="0"/>
              <a:t> </a:t>
            </a:r>
            <a:r>
              <a:rPr lang="en-US" sz="2400" i="1" dirty="0" err="1"/>
              <a:t>i</a:t>
            </a:r>
            <a:r>
              <a:rPr lang="en-US" sz="2400" dirty="0" err="1"/>
              <a:t>th</a:t>
            </a:r>
            <a:r>
              <a:rPr lang="en-US" sz="2400" dirty="0"/>
              <a:t> column of </a:t>
            </a:r>
            <a:r>
              <a:rPr lang="en-US" sz="2400" i="1" dirty="0"/>
              <a:t>X</a:t>
            </a:r>
          </a:p>
        </p:txBody>
      </p:sp>
      <p:sp>
        <p:nvSpPr>
          <p:cNvPr id="853032" name="Text Box 40"/>
          <p:cNvSpPr txBox="1">
            <a:spLocks noChangeArrowheads="1"/>
          </p:cNvSpPr>
          <p:nvPr/>
        </p:nvSpPr>
        <p:spPr bwMode="auto">
          <a:xfrm>
            <a:off x="3443701" y="6223000"/>
            <a:ext cx="5577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660066"/>
                </a:solidFill>
                <a:sym typeface="Wingdings" charset="0"/>
              </a:rPr>
              <a:t> </a:t>
            </a:r>
            <a:r>
              <a:rPr lang="en-US" dirty="0" smtClean="0">
                <a:solidFill>
                  <a:srgbClr val="660066"/>
                </a:solidFill>
                <a:sym typeface="Wingdings" charset="0"/>
              </a:rPr>
              <a:t>1-server CPIR </a:t>
            </a:r>
            <a:r>
              <a:rPr lang="en-US" dirty="0">
                <a:solidFill>
                  <a:srgbClr val="660066"/>
                </a:solidFill>
                <a:sym typeface="Wingdings" charset="0"/>
              </a:rPr>
              <a:t>with ~ </a:t>
            </a:r>
            <a:r>
              <a:rPr lang="en-US" i="1" dirty="0">
                <a:solidFill>
                  <a:srgbClr val="660066"/>
                </a:solidFill>
                <a:sym typeface="Wingdings" charset="0"/>
              </a:rPr>
              <a:t>O</a:t>
            </a:r>
            <a:r>
              <a:rPr lang="en-US" dirty="0" smtClean="0">
                <a:solidFill>
                  <a:srgbClr val="660066"/>
                </a:solidFill>
                <a:sym typeface="Wingdings" charset="0"/>
              </a:rPr>
              <a:t>(</a:t>
            </a:r>
            <a:r>
              <a:rPr lang="en-US" i="1" dirty="0" smtClean="0">
                <a:solidFill>
                  <a:srgbClr val="660066"/>
                </a:solidFill>
                <a:sym typeface="Wingdings" charset="0"/>
              </a:rPr>
              <a:t>n</a:t>
            </a:r>
            <a:r>
              <a:rPr lang="en-US" baseline="30000" dirty="0" smtClean="0">
                <a:solidFill>
                  <a:srgbClr val="660066"/>
                </a:solidFill>
                <a:sym typeface="Wingdings" charset="0"/>
              </a:rPr>
              <a:t>1</a:t>
            </a:r>
            <a:r>
              <a:rPr lang="en-US" baseline="30000" dirty="0">
                <a:solidFill>
                  <a:srgbClr val="660066"/>
                </a:solidFill>
                <a:sym typeface="Wingdings" charset="0"/>
              </a:rPr>
              <a:t>/2</a:t>
            </a:r>
            <a:r>
              <a:rPr lang="en-US" dirty="0">
                <a:solidFill>
                  <a:srgbClr val="660066"/>
                </a:solidFill>
                <a:sym typeface="Wingdings" charset="0"/>
              </a:rPr>
              <a:t>) communication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0" y="-171400"/>
            <a:ext cx="9396536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Simple Computational PIR Protocol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[Kushilevitz-Ostrovsky97]</a:t>
            </a:r>
          </a:p>
        </p:txBody>
      </p:sp>
    </p:spTree>
    <p:extLst>
      <p:ext uri="{BB962C8B-B14F-4D97-AF65-F5344CB8AC3E}">
        <p14:creationId xmlns:p14="http://schemas.microsoft.com/office/powerpoint/2010/main" val="394780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3022" grpId="0" animBg="1"/>
      <p:bldP spid="853021" grpId="0" animBg="1"/>
      <p:bldP spid="853002" grpId="0" animBg="1"/>
      <p:bldP spid="852995" grpId="0" build="p"/>
      <p:bldP spid="853004" grpId="0" animBg="1"/>
      <p:bldP spid="853019" grpId="0"/>
      <p:bldP spid="853020" grpId="0"/>
      <p:bldP spid="853023" grpId="0"/>
      <p:bldP spid="853029" grpId="0"/>
      <p:bldP spid="853030" grpId="0" build="p"/>
      <p:bldP spid="8530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 rtl="0"/>
            <a:r>
              <a:rPr lang="en-US" altLang="he-IL" sz="4000" dirty="0" smtClean="0">
                <a:solidFill>
                  <a:srgbClr val="002060"/>
                </a:solidFill>
              </a:rPr>
              <a:t>Why </a:t>
            </a:r>
            <a:r>
              <a:rPr lang="en-US" altLang="he-IL" sz="4000" i="1" dirty="0" smtClean="0">
                <a:solidFill>
                  <a:srgbClr val="002060"/>
                </a:solidFill>
              </a:rPr>
              <a:t>Information-Theoretic</a:t>
            </a:r>
            <a:r>
              <a:rPr lang="en-US" altLang="he-IL" sz="4000" dirty="0" smtClean="0">
                <a:solidFill>
                  <a:srgbClr val="002060"/>
                </a:solidFill>
              </a:rPr>
              <a:t> PIR?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53616"/>
            <a:ext cx="8763000" cy="44196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he-IL" dirty="0" smtClean="0">
                <a:solidFill>
                  <a:srgbClr val="FF0000"/>
                </a:solidFill>
              </a:rPr>
              <a:t>Cons:</a:t>
            </a:r>
            <a:endParaRPr lang="en-US" altLang="he-IL" sz="2400" dirty="0" smtClean="0">
              <a:solidFill>
                <a:srgbClr val="FF0000"/>
              </a:solidFill>
            </a:endParaRPr>
          </a:p>
          <a:p>
            <a:pPr algn="l" rtl="0"/>
            <a:r>
              <a:rPr lang="en-US" altLang="he-IL" sz="2400" dirty="0" smtClean="0"/>
              <a:t>Requires multiple servers</a:t>
            </a:r>
          </a:p>
          <a:p>
            <a:pPr algn="l" rtl="0"/>
            <a:r>
              <a:rPr lang="en-US" altLang="he-IL" sz="2400" dirty="0" smtClean="0"/>
              <a:t>Privacy against limited collusions</a:t>
            </a:r>
          </a:p>
          <a:p>
            <a:pPr algn="l" rtl="0"/>
            <a:r>
              <a:rPr lang="en-US" altLang="he-IL" sz="2400" dirty="0" smtClean="0"/>
              <a:t>Worse asymptotic complexity (with const. </a:t>
            </a:r>
            <a:r>
              <a:rPr lang="en-US" altLang="he-IL" sz="2400" i="1" dirty="0" smtClean="0"/>
              <a:t>k</a:t>
            </a:r>
            <a:r>
              <a:rPr lang="en-US" altLang="he-IL" sz="2400" dirty="0" smtClean="0"/>
              <a:t>):</a:t>
            </a:r>
            <a:r>
              <a:rPr lang="en-US" altLang="he-IL" sz="2400" i="1" dirty="0" smtClean="0"/>
              <a:t> </a:t>
            </a:r>
            <a:r>
              <a:rPr lang="en-US" altLang="he-IL" sz="2400" dirty="0" smtClean="0"/>
              <a:t> </a:t>
            </a:r>
            <a:br>
              <a:rPr lang="en-US" altLang="he-IL" sz="2400" dirty="0" smtClean="0"/>
            </a:br>
            <a:r>
              <a:rPr lang="en-US" altLang="he-IL" sz="2000" i="1" dirty="0" smtClean="0">
                <a:solidFill>
                  <a:srgbClr val="660066"/>
                </a:solidFill>
              </a:rPr>
              <a:t>2</a:t>
            </a:r>
            <a:r>
              <a:rPr lang="en-US" altLang="he-IL" sz="2000" baseline="30000" dirty="0" smtClean="0">
                <a:solidFill>
                  <a:srgbClr val="660066"/>
                </a:solidFill>
              </a:rPr>
              <a:t>(</a:t>
            </a:r>
            <a:r>
              <a:rPr lang="en-US" altLang="he-IL" sz="2000" baseline="30000" dirty="0" err="1" smtClean="0">
                <a:solidFill>
                  <a:srgbClr val="660066"/>
                </a:solidFill>
              </a:rPr>
              <a:t>logn</a:t>
            </a:r>
            <a:r>
              <a:rPr lang="en-US" altLang="he-IL" sz="2000" baseline="30000" dirty="0" smtClean="0">
                <a:solidFill>
                  <a:srgbClr val="660066"/>
                </a:solidFill>
              </a:rPr>
              <a:t>)^</a:t>
            </a:r>
            <a:r>
              <a:rPr lang="en-US" altLang="he-IL" sz="2000" baseline="30000" dirty="0" smtClean="0">
                <a:solidFill>
                  <a:srgbClr val="660066"/>
                </a:solidFill>
                <a:sym typeface="Symbol" pitchFamily="18" charset="2"/>
              </a:rPr>
              <a:t></a:t>
            </a:r>
            <a:r>
              <a:rPr lang="en-US" altLang="he-IL" sz="2000" dirty="0" smtClean="0">
                <a:solidFill>
                  <a:srgbClr val="660066"/>
                </a:solidFill>
              </a:rPr>
              <a:t> </a:t>
            </a:r>
            <a:r>
              <a:rPr lang="en-US" altLang="he-IL" sz="1800" dirty="0" smtClean="0"/>
              <a:t>[Yekhanin07,Efremenko09]</a:t>
            </a:r>
            <a:r>
              <a:rPr lang="en-US" altLang="he-IL" sz="2000" dirty="0" smtClean="0"/>
              <a:t>   vs. </a:t>
            </a:r>
            <a:br>
              <a:rPr lang="en-US" altLang="he-IL" sz="2000" dirty="0" smtClean="0"/>
            </a:br>
            <a:r>
              <a:rPr lang="en-US" altLang="he-IL" sz="2000" dirty="0" err="1" smtClean="0">
                <a:solidFill>
                  <a:srgbClr val="660066"/>
                </a:solidFill>
              </a:rPr>
              <a:t>polylog</a:t>
            </a:r>
            <a:r>
              <a:rPr lang="en-US" altLang="he-IL" sz="2000" dirty="0" smtClean="0">
                <a:solidFill>
                  <a:srgbClr val="660066"/>
                </a:solidFill>
              </a:rPr>
              <a:t>(n)</a:t>
            </a:r>
            <a:r>
              <a:rPr lang="en-US" altLang="he-IL" sz="2000" dirty="0" smtClean="0"/>
              <a:t>  </a:t>
            </a:r>
            <a:r>
              <a:rPr lang="en-US" altLang="he-IL" sz="1800" dirty="0" smtClean="0"/>
              <a:t>[Cachin-Micali-Stadler99, Lipmaa05, Gilboa-I14]</a:t>
            </a:r>
            <a:endParaRPr lang="en-US" altLang="he-IL" sz="2400" dirty="0" smtClean="0">
              <a:sym typeface="Symbol" pitchFamily="18" charset="2"/>
            </a:endParaRPr>
          </a:p>
          <a:p>
            <a:pPr algn="l" rtl="0">
              <a:buFontTx/>
              <a:buNone/>
            </a:pPr>
            <a:endParaRPr lang="en-US" altLang="en-US" sz="2400" i="1" dirty="0" smtClean="0"/>
          </a:p>
        </p:txBody>
      </p:sp>
      <p:sp>
        <p:nvSpPr>
          <p:cNvPr id="786436" name="Rectangle 4"/>
          <p:cNvSpPr>
            <a:spLocks noChangeArrowheads="1"/>
          </p:cNvSpPr>
          <p:nvPr/>
        </p:nvSpPr>
        <p:spPr bwMode="auto">
          <a:xfrm>
            <a:off x="381000" y="3617912"/>
            <a:ext cx="8763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altLang="he-IL" sz="2800" b="0" dirty="0" smtClean="0">
                <a:solidFill>
                  <a:srgbClr val="339933"/>
                </a:solidFill>
                <a:latin typeface="+mn-lt"/>
              </a:rPr>
              <a:t>Pros</a:t>
            </a:r>
            <a:r>
              <a:rPr lang="en-US" altLang="he-IL" sz="2800" b="0" dirty="0">
                <a:solidFill>
                  <a:srgbClr val="339933"/>
                </a:solidFill>
                <a:latin typeface="+mn-lt"/>
              </a:rPr>
              <a:t>:</a:t>
            </a:r>
            <a:endParaRPr lang="en-US" altLang="he-IL" sz="2800" b="0" u="sng" dirty="0">
              <a:solidFill>
                <a:srgbClr val="339933"/>
              </a:solidFill>
              <a:latin typeface="+mn-lt"/>
            </a:endParaRP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altLang="he-IL" sz="2400" b="0" dirty="0" smtClean="0">
                <a:latin typeface="+mn-lt"/>
              </a:rPr>
              <a:t>Interesting theoretical question</a:t>
            </a:r>
            <a:endParaRPr lang="en-US" altLang="he-IL" sz="2400" b="0" dirty="0">
              <a:latin typeface="+mn-lt"/>
            </a:endParaRP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altLang="he-IL" sz="2400" b="0" dirty="0">
                <a:latin typeface="+mn-lt"/>
              </a:rPr>
              <a:t>Unconditional privacy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altLang="he-IL" sz="2400" b="0" dirty="0">
                <a:latin typeface="+mn-lt"/>
              </a:rPr>
              <a:t>Better “real-life” efficiency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altLang="he-IL" sz="2400" b="0" dirty="0">
                <a:solidFill>
                  <a:schemeClr val="accent4"/>
                </a:solidFill>
                <a:latin typeface="+mn-lt"/>
              </a:rPr>
              <a:t>Allows for very short (logarithmic) queries or very short (</a:t>
            </a:r>
            <a:r>
              <a:rPr lang="en-US" altLang="he-IL" sz="2400" b="0" dirty="0" smtClean="0">
                <a:solidFill>
                  <a:schemeClr val="accent4"/>
                </a:solidFill>
                <a:latin typeface="+mn-lt"/>
              </a:rPr>
              <a:t>constant-size) </a:t>
            </a:r>
            <a:r>
              <a:rPr lang="en-US" altLang="he-IL" sz="2400" b="0" dirty="0">
                <a:solidFill>
                  <a:schemeClr val="accent4"/>
                </a:solidFill>
                <a:latin typeface="+mn-lt"/>
              </a:rPr>
              <a:t>answers 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altLang="he-IL" sz="2400" b="0" dirty="0">
                <a:latin typeface="+mn-lt"/>
              </a:rPr>
              <a:t>Closely related to locally decodable </a:t>
            </a:r>
            <a:r>
              <a:rPr lang="en-US" altLang="he-IL" sz="2400" b="0" dirty="0" smtClean="0">
                <a:latin typeface="+mn-lt"/>
              </a:rPr>
              <a:t>codes &amp; friends</a:t>
            </a:r>
            <a:r>
              <a:rPr lang="en-US" altLang="he-IL" sz="2400" b="0" i="1" dirty="0" smtClean="0">
                <a:latin typeface="+mn-lt"/>
              </a:rPr>
              <a:t> </a:t>
            </a:r>
            <a:endParaRPr lang="en-US" altLang="en-US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595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rtl="0"/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Locally Decodable Codes</a:t>
            </a:r>
            <a:endParaRPr lang="en-US" altLang="he-IL" sz="2400" dirty="0" smtClean="0">
              <a:solidFill>
                <a:schemeClr val="tx1"/>
              </a:solidFill>
            </a:endParaRPr>
          </a:p>
        </p:txBody>
      </p:sp>
      <p:sp>
        <p:nvSpPr>
          <p:cNvPr id="788525" name="Rectangle 45"/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3284984"/>
            <a:ext cx="3810000" cy="1958975"/>
          </a:xfrm>
          <a:noFill/>
        </p:spPr>
        <p:txBody>
          <a:bodyPr/>
          <a:lstStyle/>
          <a:p>
            <a:pPr algn="l" rtl="0">
              <a:buFontTx/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Requirements:</a:t>
            </a:r>
          </a:p>
          <a:p>
            <a:pPr algn="l" rtl="0"/>
            <a:r>
              <a:rPr lang="en-US" sz="2800" dirty="0" smtClean="0"/>
              <a:t>High robustness</a:t>
            </a:r>
          </a:p>
          <a:p>
            <a:pPr algn="l" rtl="0"/>
            <a:r>
              <a:rPr lang="en-US" sz="2800" dirty="0" smtClean="0"/>
              <a:t>Local decoding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2133600" cy="4064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altLang="he-IL" b="1"/>
              <a:t>x</a:t>
            </a:r>
            <a:endParaRPr lang="en-US" altLang="he-IL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3733800" y="1905000"/>
            <a:ext cx="533400" cy="254000"/>
          </a:xfrm>
          <a:prstGeom prst="rightArrow">
            <a:avLst>
              <a:gd name="adj1" fmla="val 50000"/>
              <a:gd name="adj2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14478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17526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20574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23622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26670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29718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4572000" y="1828800"/>
            <a:ext cx="3352800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altLang="he-IL" b="1"/>
              <a:t>y</a:t>
            </a:r>
            <a:endParaRPr lang="en-US" altLang="he-IL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>
            <a:off x="48768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8" name="Line 13"/>
          <p:cNvSpPr>
            <a:spLocks noChangeShapeType="1"/>
          </p:cNvSpPr>
          <p:nvPr/>
        </p:nvSpPr>
        <p:spPr bwMode="auto">
          <a:xfrm>
            <a:off x="51816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54864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>
            <a:off x="57912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60960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4008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>
            <a:off x="67056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70104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>
            <a:off x="73152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>
            <a:off x="7620000" y="18288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grpSp>
        <p:nvGrpSpPr>
          <p:cNvPr id="788502" name="Group 22"/>
          <p:cNvGrpSpPr>
            <a:grpSpLocks/>
          </p:cNvGrpSpPr>
          <p:nvPr/>
        </p:nvGrpSpPr>
        <p:grpSpPr bwMode="auto">
          <a:xfrm>
            <a:off x="4876800" y="1828800"/>
            <a:ext cx="3048000" cy="1752600"/>
            <a:chOff x="3072" y="1152"/>
            <a:chExt cx="1920" cy="1104"/>
          </a:xfrm>
        </p:grpSpPr>
        <p:graphicFrame>
          <p:nvGraphicFramePr>
            <p:cNvPr id="26663" name="Object 23"/>
            <p:cNvGraphicFramePr>
              <a:graphicFrameLocks noChangeAspect="1"/>
            </p:cNvGraphicFramePr>
            <p:nvPr/>
          </p:nvGraphicFramePr>
          <p:xfrm>
            <a:off x="3888" y="2112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454" name="Photo Editor Photo" r:id="rId4" imgW="243706" imgH="243706" progId="MSPhotoEd.3">
                    <p:embed/>
                  </p:oleObj>
                </mc:Choice>
                <mc:Fallback>
                  <p:oleObj name="Photo Editor Photo" r:id="rId4" imgW="243706" imgH="243706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112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64" name="AutoShape 24"/>
            <p:cNvSpPr>
              <a:spLocks noChangeArrowheads="1"/>
            </p:cNvSpPr>
            <p:nvPr/>
          </p:nvSpPr>
          <p:spPr bwMode="auto">
            <a:xfrm>
              <a:off x="3216" y="1559"/>
              <a:ext cx="576" cy="505"/>
            </a:xfrm>
            <a:prstGeom prst="lightningBol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sp>
          <p:nvSpPr>
            <p:cNvPr id="26665" name="AutoShape 25"/>
            <p:cNvSpPr>
              <a:spLocks noChangeArrowheads="1"/>
            </p:cNvSpPr>
            <p:nvPr/>
          </p:nvSpPr>
          <p:spPr bwMode="auto">
            <a:xfrm flipH="1">
              <a:off x="4128" y="1559"/>
              <a:ext cx="576" cy="505"/>
            </a:xfrm>
            <a:prstGeom prst="lightningBol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sp>
          <p:nvSpPr>
            <p:cNvPr id="26666" name="Rectangle 26" descr="Green marble"/>
            <p:cNvSpPr>
              <a:spLocks noChangeArrowheads="1"/>
            </p:cNvSpPr>
            <p:nvPr/>
          </p:nvSpPr>
          <p:spPr bwMode="auto">
            <a:xfrm>
              <a:off x="3072" y="1152"/>
              <a:ext cx="192" cy="25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sp>
          <p:nvSpPr>
            <p:cNvPr id="26667" name="Rectangle 27" descr="Green marble"/>
            <p:cNvSpPr>
              <a:spLocks noChangeArrowheads="1"/>
            </p:cNvSpPr>
            <p:nvPr/>
          </p:nvSpPr>
          <p:spPr bwMode="auto">
            <a:xfrm>
              <a:off x="3264" y="1152"/>
              <a:ext cx="192" cy="25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sp>
          <p:nvSpPr>
            <p:cNvPr id="26668" name="Rectangle 28" descr="Green marble"/>
            <p:cNvSpPr>
              <a:spLocks noChangeArrowheads="1"/>
            </p:cNvSpPr>
            <p:nvPr/>
          </p:nvSpPr>
          <p:spPr bwMode="auto">
            <a:xfrm>
              <a:off x="4224" y="1152"/>
              <a:ext cx="192" cy="25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sp>
          <p:nvSpPr>
            <p:cNvPr id="26669" name="Rectangle 29" descr="Green marble"/>
            <p:cNvSpPr>
              <a:spLocks noChangeArrowheads="1"/>
            </p:cNvSpPr>
            <p:nvPr/>
          </p:nvSpPr>
          <p:spPr bwMode="auto">
            <a:xfrm>
              <a:off x="4800" y="1152"/>
              <a:ext cx="192" cy="25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</p:grpSp>
      <p:grpSp>
        <p:nvGrpSpPr>
          <p:cNvPr id="788510" name="Group 30"/>
          <p:cNvGrpSpPr>
            <a:grpSpLocks/>
          </p:cNvGrpSpPr>
          <p:nvPr/>
        </p:nvGrpSpPr>
        <p:grpSpPr bwMode="auto">
          <a:xfrm>
            <a:off x="2362200" y="1828800"/>
            <a:ext cx="4800600" cy="755650"/>
            <a:chOff x="1488" y="1152"/>
            <a:chExt cx="3024" cy="476"/>
          </a:xfrm>
        </p:grpSpPr>
        <p:sp>
          <p:nvSpPr>
            <p:cNvPr id="26657" name="Text Box 31"/>
            <p:cNvSpPr txBox="1">
              <a:spLocks noChangeArrowheads="1"/>
            </p:cNvSpPr>
            <p:nvPr/>
          </p:nvSpPr>
          <p:spPr bwMode="auto">
            <a:xfrm>
              <a:off x="1528" y="1376"/>
              <a:ext cx="16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9pPr>
            </a:lstStyle>
            <a:p>
              <a:pPr rtl="0"/>
              <a:r>
                <a:rPr lang="en-US" altLang="he-IL" i="1"/>
                <a:t>i</a:t>
              </a:r>
              <a:endParaRPr lang="en-US" altLang="he-IL"/>
            </a:p>
          </p:txBody>
        </p:sp>
        <p:sp>
          <p:nvSpPr>
            <p:cNvPr id="26658" name="Rectangle 32"/>
            <p:cNvSpPr>
              <a:spLocks noChangeArrowheads="1"/>
            </p:cNvSpPr>
            <p:nvPr/>
          </p:nvSpPr>
          <p:spPr bwMode="auto">
            <a:xfrm>
              <a:off x="1488" y="1152"/>
              <a:ext cx="192" cy="2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/>
            </a:p>
          </p:txBody>
        </p:sp>
        <p:grpSp>
          <p:nvGrpSpPr>
            <p:cNvPr id="26659" name="Group 33"/>
            <p:cNvGrpSpPr>
              <a:grpSpLocks/>
            </p:cNvGrpSpPr>
            <p:nvPr/>
          </p:nvGrpSpPr>
          <p:grpSpPr bwMode="auto">
            <a:xfrm>
              <a:off x="1584" y="1152"/>
              <a:ext cx="2928" cy="1"/>
              <a:chOff x="1584" y="1152"/>
              <a:chExt cx="2928" cy="1"/>
            </a:xfrm>
          </p:grpSpPr>
          <p:cxnSp>
            <p:nvCxnSpPr>
              <p:cNvPr id="26660" name="AutoShape 34"/>
              <p:cNvCxnSpPr>
                <a:cxnSpLocks noChangeShapeType="1"/>
                <a:stCxn id="26658" idx="0"/>
                <a:endCxn id="26667" idx="0"/>
              </p:cNvCxnSpPr>
              <p:nvPr/>
            </p:nvCxnSpPr>
            <p:spPr bwMode="auto">
              <a:xfrm rot="5400000" flipV="1">
                <a:off x="2471" y="265"/>
                <a:ext cx="1" cy="1776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61" name="AutoShape 35"/>
              <p:cNvCxnSpPr>
                <a:cxnSpLocks noChangeShapeType="1"/>
                <a:stCxn id="26658" idx="0"/>
                <a:endCxn id="26636" idx="0"/>
              </p:cNvCxnSpPr>
              <p:nvPr/>
            </p:nvCxnSpPr>
            <p:spPr bwMode="auto">
              <a:xfrm rot="5400000" flipV="1">
                <a:off x="2759" y="-23"/>
                <a:ext cx="1" cy="2352"/>
              </a:xfrm>
              <a:prstGeom prst="curvedConnector3">
                <a:avLst>
                  <a:gd name="adj1" fmla="val -240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662" name="AutoShape 36"/>
              <p:cNvCxnSpPr>
                <a:cxnSpLocks noChangeShapeType="1"/>
                <a:stCxn id="26658" idx="0"/>
                <a:endCxn id="26649" idx="0"/>
              </p:cNvCxnSpPr>
              <p:nvPr/>
            </p:nvCxnSpPr>
            <p:spPr bwMode="auto">
              <a:xfrm rot="5400000" flipV="1">
                <a:off x="3047" y="-311"/>
                <a:ext cx="1" cy="2928"/>
              </a:xfrm>
              <a:prstGeom prst="curvedConnector3">
                <a:avLst>
                  <a:gd name="adj1" fmla="val -360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6649" name="Rectangle 37"/>
          <p:cNvSpPr>
            <a:spLocks noChangeArrowheads="1"/>
          </p:cNvSpPr>
          <p:nvPr/>
        </p:nvSpPr>
        <p:spPr bwMode="auto">
          <a:xfrm>
            <a:off x="7010400" y="1830388"/>
            <a:ext cx="3048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0"/>
            <a:endParaRPr lang="en-US"/>
          </a:p>
        </p:txBody>
      </p:sp>
      <p:sp>
        <p:nvSpPr>
          <p:cNvPr id="788532" name="Text Box 52"/>
          <p:cNvSpPr txBox="1">
            <a:spLocks noChangeArrowheads="1"/>
          </p:cNvSpPr>
          <p:nvPr/>
        </p:nvSpPr>
        <p:spPr bwMode="auto">
          <a:xfrm>
            <a:off x="1447800" y="5318125"/>
            <a:ext cx="6705600" cy="40011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algn="ctr" rtl="0"/>
            <a:r>
              <a:rPr lang="en-US" b="0" dirty="0">
                <a:solidFill>
                  <a:srgbClr val="CC0000"/>
                </a:solidFill>
              </a:rPr>
              <a:t>Question:</a:t>
            </a:r>
            <a:r>
              <a:rPr lang="en-US" b="0" dirty="0"/>
              <a:t> how large should </a:t>
            </a:r>
            <a:r>
              <a:rPr lang="en-US" b="0" i="1" dirty="0"/>
              <a:t>m</a:t>
            </a:r>
            <a:r>
              <a:rPr lang="en-US" b="0" dirty="0"/>
              <a:t>(</a:t>
            </a:r>
            <a:r>
              <a:rPr lang="en-US" b="0" i="1" dirty="0"/>
              <a:t>n</a:t>
            </a:r>
            <a:r>
              <a:rPr lang="en-US" b="0" dirty="0"/>
              <a:t>) be in a </a:t>
            </a:r>
            <a:r>
              <a:rPr lang="en-US" b="0" i="1" dirty="0"/>
              <a:t>k</a:t>
            </a:r>
            <a:r>
              <a:rPr lang="en-US" b="0" dirty="0">
                <a:sym typeface="Symbol" pitchFamily="18" charset="2"/>
              </a:rPr>
              <a:t>-query LDC?</a:t>
            </a:r>
            <a:endParaRPr lang="en-US" b="0" i="1" dirty="0"/>
          </a:p>
        </p:txBody>
      </p:sp>
      <p:graphicFrame>
        <p:nvGraphicFramePr>
          <p:cNvPr id="26651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0730"/>
              </p:ext>
            </p:extLst>
          </p:nvPr>
        </p:nvGraphicFramePr>
        <p:xfrm>
          <a:off x="35496" y="1744044"/>
          <a:ext cx="8905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55" name="משוואה" r:id="rId7" imgW="368300" imgH="228600" progId="Equation.3">
                  <p:embed/>
                </p:oleObj>
              </mc:Choice>
              <mc:Fallback>
                <p:oleObj name="משוואה" r:id="rId7" imgW="368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744044"/>
                        <a:ext cx="89058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2" name="Text Box 58"/>
          <p:cNvSpPr txBox="1">
            <a:spLocks noChangeArrowheads="1"/>
          </p:cNvSpPr>
          <p:nvPr/>
        </p:nvSpPr>
        <p:spPr bwMode="auto">
          <a:xfrm rot="10800000" flipH="1">
            <a:off x="781050" y="1843088"/>
            <a:ext cx="43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rtl="0"/>
            <a:r>
              <a:rPr lang="en-US" sz="2800">
                <a:sym typeface="Symbol" pitchFamily="18" charset="2"/>
              </a:rPr>
              <a:t></a:t>
            </a:r>
          </a:p>
        </p:txBody>
      </p:sp>
      <p:grpSp>
        <p:nvGrpSpPr>
          <p:cNvPr id="26653" name="Group 71"/>
          <p:cNvGrpSpPr>
            <a:grpSpLocks/>
          </p:cNvGrpSpPr>
          <p:nvPr/>
        </p:nvGrpSpPr>
        <p:grpSpPr bwMode="auto">
          <a:xfrm>
            <a:off x="7997826" y="1730905"/>
            <a:ext cx="790575" cy="519112"/>
            <a:chOff x="5064" y="1101"/>
            <a:chExt cx="498" cy="327"/>
          </a:xfrm>
        </p:grpSpPr>
        <p:graphicFrame>
          <p:nvGraphicFramePr>
            <p:cNvPr id="26655" name="Object 54"/>
            <p:cNvGraphicFramePr>
              <a:graphicFrameLocks noChangeAspect="1"/>
            </p:cNvGraphicFramePr>
            <p:nvPr/>
          </p:nvGraphicFramePr>
          <p:xfrm>
            <a:off x="5258" y="1107"/>
            <a:ext cx="304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456" name="Equation" r:id="rId9" imgW="215713" imgH="190335" progId="Equation.3">
                    <p:embed/>
                  </p:oleObj>
                </mc:Choice>
                <mc:Fallback>
                  <p:oleObj name="Equation" r:id="rId9" imgW="215713" imgH="1903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8" y="1107"/>
                          <a:ext cx="304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6" name="Text Box 60"/>
            <p:cNvSpPr txBox="1">
              <a:spLocks noChangeArrowheads="1"/>
            </p:cNvSpPr>
            <p:nvPr/>
          </p:nvSpPr>
          <p:spPr bwMode="auto">
            <a:xfrm>
              <a:off x="5064" y="1101"/>
              <a:ext cx="4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9pPr>
            </a:lstStyle>
            <a:p>
              <a:pPr algn="l" rtl="0"/>
              <a:r>
                <a:rPr lang="en-US" sz="2800" dirty="0" smtClean="0">
                  <a:sym typeface="Symbol" pitchFamily="18" charset="2"/>
                </a:rPr>
                <a:t></a:t>
              </a:r>
              <a:endParaRPr lang="en-US" sz="2800" dirty="0">
                <a:sym typeface="Symbol" pitchFamily="18" charset="2"/>
              </a:endParaRPr>
            </a:p>
          </p:txBody>
        </p:sp>
      </p:grpSp>
      <p:sp>
        <p:nvSpPr>
          <p:cNvPr id="788548" name="Text Box 68"/>
          <p:cNvSpPr txBox="1">
            <a:spLocks noChangeArrowheads="1"/>
          </p:cNvSpPr>
          <p:nvPr/>
        </p:nvSpPr>
        <p:spPr bwMode="auto">
          <a:xfrm>
            <a:off x="2310003" y="5851525"/>
            <a:ext cx="5344733" cy="40011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rtl="0"/>
            <a:r>
              <a:rPr lang="en-US" b="0" i="1">
                <a:solidFill>
                  <a:srgbClr val="009900"/>
                </a:solidFill>
              </a:rPr>
              <a:t>k</a:t>
            </a:r>
            <a:r>
              <a:rPr lang="en-US" b="0">
                <a:solidFill>
                  <a:srgbClr val="009900"/>
                </a:solidFill>
              </a:rPr>
              <a:t>=2</a:t>
            </a:r>
            <a:r>
              <a:rPr lang="en-US" b="0"/>
              <a:t>:  2</a:t>
            </a:r>
            <a:r>
              <a:rPr lang="en-US" b="0" baseline="30000">
                <a:sym typeface="Symbol" pitchFamily="18" charset="2"/>
              </a:rPr>
              <a:t>(</a:t>
            </a:r>
            <a:r>
              <a:rPr lang="en-US" b="0" i="1" baseline="30000">
                <a:sym typeface="Symbol" pitchFamily="18" charset="2"/>
              </a:rPr>
              <a:t>n</a:t>
            </a:r>
            <a:r>
              <a:rPr lang="en-US" b="0" baseline="30000">
                <a:sym typeface="Symbol" pitchFamily="18" charset="2"/>
              </a:rPr>
              <a:t>)                  </a:t>
            </a:r>
            <a:r>
              <a:rPr lang="en-US" b="0" i="1">
                <a:solidFill>
                  <a:srgbClr val="009900"/>
                </a:solidFill>
                <a:sym typeface="Symbol" pitchFamily="18" charset="2"/>
              </a:rPr>
              <a:t>k</a:t>
            </a:r>
            <a:r>
              <a:rPr lang="en-US" b="0">
                <a:solidFill>
                  <a:srgbClr val="009900"/>
                </a:solidFill>
                <a:sym typeface="Symbol" pitchFamily="18" charset="2"/>
              </a:rPr>
              <a:t>=3</a:t>
            </a:r>
            <a:r>
              <a:rPr lang="en-US" b="0">
                <a:sym typeface="Symbol" pitchFamily="18" charset="2"/>
              </a:rPr>
              <a:t>:   </a:t>
            </a:r>
            <a:r>
              <a:rPr lang="en-US" b="0"/>
              <a:t>2</a:t>
            </a:r>
            <a:r>
              <a:rPr lang="en-US" b="0" baseline="30000"/>
              <a:t>2^</a:t>
            </a:r>
            <a:r>
              <a:rPr lang="en-US" b="0" i="1" baseline="30000">
                <a:sym typeface="Symbol" pitchFamily="18" charset="2"/>
              </a:rPr>
              <a:t>O~</a:t>
            </a:r>
            <a:r>
              <a:rPr lang="en-US" b="0" baseline="30000">
                <a:sym typeface="Symbol" pitchFamily="18" charset="2"/>
              </a:rPr>
              <a:t>(sqrt(log</a:t>
            </a:r>
            <a:r>
              <a:rPr lang="en-US" b="0" i="1" baseline="30000">
                <a:sym typeface="Symbol" pitchFamily="18" charset="2"/>
              </a:rPr>
              <a:t>n</a:t>
            </a:r>
            <a:r>
              <a:rPr lang="en-US" b="0" baseline="30000">
                <a:sym typeface="Symbol" pitchFamily="18" charset="2"/>
              </a:rPr>
              <a:t>))     </a:t>
            </a:r>
            <a:r>
              <a:rPr lang="en-US" b="0">
                <a:sym typeface="Symbol" pitchFamily="18" charset="2"/>
              </a:rPr>
              <a:t>(</a:t>
            </a:r>
            <a:r>
              <a:rPr lang="en-US" b="0" i="1">
                <a:sym typeface="Symbol" pitchFamily="18" charset="2"/>
              </a:rPr>
              <a:t>n</a:t>
            </a:r>
            <a:r>
              <a:rPr lang="en-US" b="0" baseline="30000">
                <a:sym typeface="Symbol" pitchFamily="18" charset="2"/>
              </a:rPr>
              <a:t>2</a:t>
            </a:r>
            <a:r>
              <a:rPr lang="en-US" b="0">
                <a:sym typeface="Symbol" pitchFamily="18" charset="2"/>
              </a:rPr>
              <a:t>)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644008" y="4005064"/>
            <a:ext cx="3744416" cy="864096"/>
          </a:xfrm>
          <a:prstGeom prst="wedgeRoundRectCallout">
            <a:avLst>
              <a:gd name="adj1" fmla="val -44896"/>
              <a:gd name="adj2" fmla="val 9071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/>
              <a:t>If &lt; 1% of y is corrupted, 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-25000" dirty="0" smtClean="0"/>
              <a:t>i </a:t>
            </a:r>
            <a:r>
              <a:rPr lang="en-US" dirty="0" smtClean="0"/>
              <a:t>is recovered w/</a:t>
            </a:r>
            <a:r>
              <a:rPr lang="en-US" dirty="0" err="1" smtClean="0"/>
              <a:t>prob</a:t>
            </a:r>
            <a:r>
              <a:rPr lang="en-US" dirty="0" smtClean="0"/>
              <a:t> &gt; 0.51</a:t>
            </a:r>
            <a:r>
              <a:rPr lang="en-US" baseline="-25000" dirty="0" smtClean="0"/>
              <a:t> 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4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8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8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8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5" grpId="0" build="p"/>
      <p:bldP spid="788532" grpId="0" animBg="1"/>
      <p:bldP spid="788548" grpId="0" animBg="1"/>
      <p:bldP spid="2" grpId="0" animBg="1"/>
      <p:bldP spid="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From I.T. PIR to LDC </a:t>
            </a:r>
            <a:b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he-IL" sz="2400" dirty="0" smtClean="0">
                <a:solidFill>
                  <a:schemeClr val="tx1"/>
                </a:solidFill>
              </a:rPr>
              <a:t>[Katz-Trevisan00</a:t>
            </a:r>
            <a:r>
              <a:rPr lang="en-US" altLang="he-IL" sz="2400" dirty="0">
                <a:solidFill>
                  <a:schemeClr val="tx1"/>
                </a:solidFill>
              </a:rPr>
              <a:t>]</a:t>
            </a:r>
            <a:endParaRPr lang="en-US" altLang="he-IL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68341"/>
            <a:ext cx="8939336" cy="1473027"/>
          </a:xfrm>
        </p:spPr>
        <p:txBody>
          <a:bodyPr/>
          <a:lstStyle/>
          <a:p>
            <a:pPr marL="457200" lvl="1" indent="-457200">
              <a:buFont typeface="Arial"/>
              <a:buChar char="•"/>
            </a:pPr>
            <a:r>
              <a:rPr lang="en-US" altLang="he-IL" dirty="0" smtClean="0"/>
              <a:t>Uniform PIR queries </a:t>
            </a:r>
            <a:r>
              <a:rPr lang="en-US" altLang="he-IL" dirty="0">
                <a:sym typeface="Wingdings"/>
              </a:rPr>
              <a:t></a:t>
            </a:r>
            <a:r>
              <a:rPr lang="en-US" altLang="he-IL" dirty="0"/>
              <a:t> “smooth” </a:t>
            </a:r>
            <a:r>
              <a:rPr lang="en-US" altLang="he-IL" dirty="0" smtClean="0"/>
              <a:t>LDC decoder </a:t>
            </a:r>
            <a:r>
              <a:rPr lang="en-US" altLang="he-IL" dirty="0">
                <a:sym typeface="Wingdings"/>
              </a:rPr>
              <a:t> </a:t>
            </a:r>
            <a:r>
              <a:rPr lang="en-US" altLang="he-IL" dirty="0"/>
              <a:t>robustness</a:t>
            </a:r>
          </a:p>
          <a:p>
            <a:pPr marL="457200" lvl="1" indent="-457200">
              <a:buFont typeface="Arial"/>
              <a:buChar char="•"/>
            </a:pPr>
            <a:r>
              <a:rPr lang="en-US" altLang="he-IL" dirty="0"/>
              <a:t>Arrows can be </a:t>
            </a:r>
            <a:r>
              <a:rPr lang="en-US" altLang="he-IL" dirty="0" smtClean="0"/>
              <a:t>reversed</a:t>
            </a:r>
          </a:p>
          <a:p>
            <a:pPr marL="342900" lvl="1" indent="-342900">
              <a:buFont typeface="Arial"/>
              <a:buChar char="•"/>
            </a:pPr>
            <a:endParaRPr lang="en-US" altLang="he-IL" sz="2400" dirty="0"/>
          </a:p>
        </p:txBody>
      </p:sp>
      <p:sp>
        <p:nvSpPr>
          <p:cNvPr id="27651" name="Text Box 42"/>
          <p:cNvSpPr txBox="1">
            <a:spLocks noChangeArrowheads="1"/>
          </p:cNvSpPr>
          <p:nvPr/>
        </p:nvSpPr>
        <p:spPr bwMode="auto">
          <a:xfrm>
            <a:off x="1792560" y="3387576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rtl="0">
              <a:spcBef>
                <a:spcPct val="50000"/>
              </a:spcBef>
            </a:pPr>
            <a:endParaRPr lang="en-US" b="0"/>
          </a:p>
        </p:txBody>
      </p:sp>
      <p:grpSp>
        <p:nvGrpSpPr>
          <p:cNvPr id="7" name="Group 6"/>
          <p:cNvGrpSpPr/>
          <p:nvPr/>
        </p:nvGrpSpPr>
        <p:grpSpPr>
          <a:xfrm>
            <a:off x="1411560" y="3387576"/>
            <a:ext cx="6400800" cy="1016000"/>
            <a:chOff x="1411560" y="3387576"/>
            <a:chExt cx="6400800" cy="1016000"/>
          </a:xfrm>
        </p:grpSpPr>
        <p:sp>
          <p:nvSpPr>
            <p:cNvPr id="855083" name="Text Box 43"/>
            <p:cNvSpPr txBox="1">
              <a:spLocks noChangeArrowheads="1"/>
            </p:cNvSpPr>
            <p:nvPr/>
          </p:nvSpPr>
          <p:spPr bwMode="auto">
            <a:xfrm>
              <a:off x="1411560" y="3387576"/>
              <a:ext cx="2133600" cy="101566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9pPr>
            </a:lstStyle>
            <a:p>
              <a:pPr algn="ctr" rtl="0">
                <a:spcBef>
                  <a:spcPct val="50000"/>
                </a:spcBef>
              </a:pPr>
              <a:r>
                <a:rPr lang="en-US" b="0" i="1" dirty="0"/>
                <a:t>k</a:t>
              </a:r>
              <a:r>
                <a:rPr lang="en-US" b="0" dirty="0"/>
                <a:t>-server PIR with </a:t>
              </a:r>
              <a:r>
                <a:rPr lang="en-US" b="0" i="1" dirty="0">
                  <a:sym typeface="Symbol" pitchFamily="18" charset="2"/>
                </a:rPr>
                <a:t></a:t>
              </a:r>
              <a:r>
                <a:rPr lang="en-US" b="0" dirty="0">
                  <a:sym typeface="Symbol" pitchFamily="18" charset="2"/>
                </a:rPr>
                <a:t>-bit queries and </a:t>
              </a:r>
              <a:r>
                <a:rPr lang="en-US" b="0" i="1" dirty="0">
                  <a:sym typeface="Symbol" pitchFamily="18" charset="2"/>
                </a:rPr>
                <a:t></a:t>
              </a:r>
              <a:r>
                <a:rPr lang="en-US" b="0" dirty="0">
                  <a:sym typeface="Symbol" pitchFamily="18" charset="2"/>
                </a:rPr>
                <a:t>-bit answers</a:t>
              </a:r>
            </a:p>
          </p:txBody>
        </p:sp>
        <p:sp>
          <p:nvSpPr>
            <p:cNvPr id="855085" name="Text Box 45"/>
            <p:cNvSpPr txBox="1">
              <a:spLocks noChangeArrowheads="1"/>
            </p:cNvSpPr>
            <p:nvPr/>
          </p:nvSpPr>
          <p:spPr bwMode="auto">
            <a:xfrm>
              <a:off x="5754960" y="3387576"/>
              <a:ext cx="2057400" cy="101600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 (Hebrew)" pitchFamily="26" charset="0"/>
                </a:defRPr>
              </a:lvl9pPr>
            </a:lstStyle>
            <a:p>
              <a:pPr algn="ctr" rtl="0">
                <a:spcBef>
                  <a:spcPct val="50000"/>
                </a:spcBef>
              </a:pPr>
              <a:r>
                <a:rPr lang="en-US" b="0" i="1" dirty="0"/>
                <a:t>k</a:t>
              </a:r>
              <a:r>
                <a:rPr lang="en-US" b="0" dirty="0"/>
                <a:t>-query LDC </a:t>
              </a:r>
              <a:br>
                <a:rPr lang="en-US" b="0" dirty="0"/>
              </a:br>
              <a:r>
                <a:rPr lang="en-US" b="0" dirty="0"/>
                <a:t>of length 2</a:t>
              </a:r>
              <a:r>
                <a:rPr lang="en-US" b="0" i="1" baseline="30000" dirty="0">
                  <a:sym typeface="Symbol" pitchFamily="18" charset="2"/>
                </a:rPr>
                <a:t></a:t>
              </a:r>
              <a:r>
                <a:rPr lang="en-US" b="0" baseline="30000" dirty="0">
                  <a:sym typeface="Symbol" pitchFamily="18" charset="2"/>
                </a:rPr>
                <a:t> </a:t>
              </a:r>
              <a:br>
                <a:rPr lang="en-US" b="0" baseline="30000" dirty="0">
                  <a:sym typeface="Symbol" pitchFamily="18" charset="2"/>
                </a:rPr>
              </a:br>
              <a:r>
                <a:rPr lang="en-US" b="0" dirty="0">
                  <a:sym typeface="Symbol" pitchFamily="18" charset="2"/>
                </a:rPr>
                <a:t>over ={0,1}</a:t>
              </a:r>
              <a:r>
                <a:rPr lang="en-US" b="0" i="1" baseline="30000" dirty="0">
                  <a:sym typeface="Symbol" pitchFamily="18" charset="2"/>
                </a:rPr>
                <a:t></a:t>
              </a:r>
            </a:p>
          </p:txBody>
        </p:sp>
        <p:sp>
          <p:nvSpPr>
            <p:cNvPr id="855089" name="AutoShape 49"/>
            <p:cNvSpPr>
              <a:spLocks noChangeArrowheads="1"/>
            </p:cNvSpPr>
            <p:nvPr/>
          </p:nvSpPr>
          <p:spPr bwMode="auto">
            <a:xfrm>
              <a:off x="3972198" y="3784451"/>
              <a:ext cx="1630362" cy="314325"/>
            </a:xfrm>
            <a:prstGeom prst="rightArrow">
              <a:avLst>
                <a:gd name="adj1" fmla="val 50000"/>
                <a:gd name="adj2" fmla="val 129672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endParaRPr lang="en-US" b="0"/>
            </a:p>
          </p:txBody>
        </p:sp>
      </p:grpSp>
      <p:sp>
        <p:nvSpPr>
          <p:cNvPr id="855088" name="Text Box 48"/>
          <p:cNvSpPr txBox="1">
            <a:spLocks noChangeArrowheads="1"/>
          </p:cNvSpPr>
          <p:nvPr/>
        </p:nvSpPr>
        <p:spPr bwMode="auto">
          <a:xfrm>
            <a:off x="3240360" y="4616301"/>
            <a:ext cx="289560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 algn="ctr" rtl="0"/>
            <a:r>
              <a:rPr lang="en-US" b="0" dirty="0">
                <a:solidFill>
                  <a:srgbClr val="FF0000"/>
                </a:solidFill>
              </a:rPr>
              <a:t>y[q]=Answer(</a:t>
            </a:r>
            <a:r>
              <a:rPr lang="en-US" b="0" dirty="0" err="1">
                <a:solidFill>
                  <a:srgbClr val="FF0000"/>
                </a:solidFill>
              </a:rPr>
              <a:t>x,q</a:t>
            </a:r>
            <a:r>
              <a:rPr lang="en-US" b="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" name="Rectangle 45"/>
          <p:cNvSpPr txBox="1">
            <a:spLocks noChangeArrowheads="1"/>
          </p:cNvSpPr>
          <p:nvPr/>
        </p:nvSpPr>
        <p:spPr bwMode="auto">
          <a:xfrm>
            <a:off x="695324" y="1398017"/>
            <a:ext cx="7837116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Simplifying assumptions:</a:t>
            </a:r>
          </a:p>
          <a:p>
            <a:r>
              <a:rPr lang="en-US" sz="2800" dirty="0" smtClean="0"/>
              <a:t>Servers compute same function of (</a:t>
            </a:r>
            <a:r>
              <a:rPr lang="en-US" sz="2800" dirty="0" err="1" smtClean="0"/>
              <a:t>x,q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Each query is uniform over its support set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552" y="5085184"/>
            <a:ext cx="8280920" cy="108012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altLang="he-IL" sz="2400" dirty="0"/>
              <a:t>Binary LDC  </a:t>
            </a:r>
            <a:r>
              <a:rPr lang="en-US" altLang="he-IL" sz="2400" dirty="0">
                <a:sym typeface="Symbol" pitchFamily="18" charset="2"/>
              </a:rPr>
              <a:t>  PIR with one answer bit per server</a:t>
            </a:r>
          </a:p>
        </p:txBody>
      </p:sp>
    </p:spTree>
    <p:extLst>
      <p:ext uri="{BB962C8B-B14F-4D97-AF65-F5344CB8AC3E}">
        <p14:creationId xmlns:p14="http://schemas.microsoft.com/office/powerpoint/2010/main" val="102403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55088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dirty="0" smtClean="0">
                <a:solidFill>
                  <a:schemeClr val="accent6">
                    <a:lumMod val="75000"/>
                  </a:schemeClr>
                </a:solidFill>
              </a:rPr>
              <a:t>Applications of Local Decoding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84784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0" dirty="0" smtClean="0">
                <a:solidFill>
                  <a:srgbClr val="008000"/>
                </a:solidFill>
              </a:rPr>
              <a:t>Coding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</a:rPr>
              <a:t>LDC, Locally 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ecoverable Codes  (</a:t>
            </a:r>
            <a:r>
              <a:rPr lang="en-US" dirty="0" smtClean="0">
                <a:solidFill>
                  <a:srgbClr val="660033"/>
                </a:solidFill>
              </a:rPr>
              <a:t>robustness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>
              <a:defRPr/>
            </a:pPr>
            <a:r>
              <a:rPr lang="en-US" b="0" dirty="0" smtClean="0">
                <a:solidFill>
                  <a:srgbClr val="000000"/>
                </a:solidFill>
              </a:rPr>
              <a:t>Batch Codes  (</a:t>
            </a:r>
            <a:r>
              <a:rPr lang="en-US" b="0" dirty="0" smtClean="0">
                <a:solidFill>
                  <a:srgbClr val="660033"/>
                </a:solidFill>
              </a:rPr>
              <a:t>load balancing</a:t>
            </a:r>
            <a:r>
              <a:rPr lang="en-US" b="0" dirty="0" smtClean="0">
                <a:solidFill>
                  <a:srgbClr val="000000"/>
                </a:solidFill>
              </a:rPr>
              <a:t>) </a:t>
            </a:r>
            <a:endParaRPr lang="en-US" b="0" dirty="0" smtClean="0"/>
          </a:p>
          <a:p>
            <a:pPr>
              <a:defRPr/>
            </a:pPr>
            <a:r>
              <a:rPr lang="en-US" b="0" dirty="0" smtClean="0">
                <a:solidFill>
                  <a:srgbClr val="008000"/>
                </a:solidFill>
              </a:rPr>
              <a:t>Cryptography </a:t>
            </a:r>
          </a:p>
          <a:p>
            <a:pPr lvl="1">
              <a:defRPr/>
            </a:pPr>
            <a:r>
              <a:rPr lang="en-US" b="0" dirty="0" smtClean="0"/>
              <a:t>Instance Hiding, PIR (</a:t>
            </a:r>
            <a:r>
              <a:rPr lang="en-US" b="0" dirty="0" smtClean="0">
                <a:solidFill>
                  <a:srgbClr val="660033"/>
                </a:solidFill>
              </a:rPr>
              <a:t>secrecy</a:t>
            </a:r>
            <a:r>
              <a:rPr lang="en-US" b="0" dirty="0" smtClean="0"/>
              <a:t>)</a:t>
            </a:r>
          </a:p>
          <a:p>
            <a:pPr lvl="1">
              <a:defRPr/>
            </a:pPr>
            <a:r>
              <a:rPr lang="en-US" dirty="0" smtClean="0"/>
              <a:t>Efficient MPC for “</a:t>
            </a:r>
            <a:r>
              <a:rPr lang="en-US" dirty="0" smtClean="0"/>
              <a:t>worst” </a:t>
            </a:r>
            <a:r>
              <a:rPr lang="en-US" dirty="0" smtClean="0"/>
              <a:t>functions</a:t>
            </a:r>
            <a:endParaRPr lang="en-US" b="0" dirty="0"/>
          </a:p>
          <a:p>
            <a:pPr>
              <a:defRPr/>
            </a:pPr>
            <a:r>
              <a:rPr lang="en-US" dirty="0">
                <a:solidFill>
                  <a:srgbClr val="008000"/>
                </a:solidFill>
              </a:rPr>
              <a:t>Complexity theory</a:t>
            </a:r>
          </a:p>
          <a:p>
            <a:pPr lvl="1">
              <a:defRPr/>
            </a:pPr>
            <a:r>
              <a:rPr lang="en-US" dirty="0"/>
              <a:t>Locally random reductions, PCPs</a:t>
            </a:r>
          </a:p>
          <a:p>
            <a:pPr lvl="1">
              <a:defRPr/>
            </a:pPr>
            <a:r>
              <a:rPr lang="en-US" dirty="0"/>
              <a:t>Worst-case to average-case reductions, </a:t>
            </a:r>
            <a:br>
              <a:rPr lang="en-US" dirty="0"/>
            </a:br>
            <a:r>
              <a:rPr lang="en-US" dirty="0"/>
              <a:t>hardness amplification</a:t>
            </a: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39532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3" grpId="0" build="p" autoUpdateAnimBg="0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1143000"/>
          </a:xfrm>
        </p:spPr>
        <p:txBody>
          <a:bodyPr/>
          <a:lstStyle/>
          <a:p>
            <a:r>
              <a:rPr lang="en-US" altLang="he-IL" sz="36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3600" dirty="0" smtClean="0">
                <a:solidFill>
                  <a:srgbClr val="660066"/>
                </a:solidFill>
              </a:rPr>
              <a:t>Total Communication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Mainly interesting for </a:t>
            </a:r>
            <a:r>
              <a:rPr lang="en-US" dirty="0" smtClean="0">
                <a:solidFill>
                  <a:srgbClr val="008000"/>
                </a:solidFill>
              </a:rPr>
              <a:t>k=2</a:t>
            </a:r>
          </a:p>
          <a:p>
            <a:pPr>
              <a:defRPr/>
            </a:pPr>
            <a:r>
              <a:rPr lang="en-US" b="0" dirty="0" smtClean="0"/>
              <a:t>Upper bound (k=2): </a:t>
            </a:r>
            <a:r>
              <a:rPr lang="en-US" b="0" dirty="0" smtClean="0">
                <a:solidFill>
                  <a:srgbClr val="800000"/>
                </a:solidFill>
              </a:rPr>
              <a:t>O(n</a:t>
            </a:r>
            <a:r>
              <a:rPr lang="en-US" b="0" baseline="30000" dirty="0" smtClean="0">
                <a:solidFill>
                  <a:srgbClr val="800000"/>
                </a:solidFill>
              </a:rPr>
              <a:t>1/3</a:t>
            </a:r>
            <a:r>
              <a:rPr lang="en-US" b="0" dirty="0" smtClean="0">
                <a:solidFill>
                  <a:srgbClr val="800000"/>
                </a:solidFill>
              </a:rPr>
              <a:t>)  </a:t>
            </a:r>
            <a:r>
              <a:rPr lang="en-US" b="0" dirty="0" smtClean="0"/>
              <a:t>[CGKS95]</a:t>
            </a:r>
          </a:p>
          <a:p>
            <a:pPr lvl="1">
              <a:defRPr/>
            </a:pPr>
            <a:r>
              <a:rPr lang="en-US" dirty="0" smtClean="0"/>
              <a:t>Tight in a restricted model [RY07]</a:t>
            </a:r>
            <a:endParaRPr lang="en-US" b="0" dirty="0" smtClean="0"/>
          </a:p>
          <a:p>
            <a:pPr>
              <a:defRPr/>
            </a:pPr>
            <a:r>
              <a:rPr lang="en-US" dirty="0" smtClean="0"/>
              <a:t>Lower bound (k=2): 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800000"/>
                </a:solidFill>
              </a:rPr>
              <a:t>5logn</a:t>
            </a:r>
            <a:r>
              <a:rPr lang="en-US" b="0" dirty="0" smtClean="0"/>
              <a:t>  [Man98,…,WW05]</a:t>
            </a:r>
          </a:p>
          <a:p>
            <a:pPr>
              <a:defRPr/>
            </a:pPr>
            <a:r>
              <a:rPr lang="en-US" dirty="0"/>
              <a:t>No natural coding </a:t>
            </a:r>
            <a:r>
              <a:rPr lang="en-US" dirty="0" smtClean="0"/>
              <a:t>analogue</a:t>
            </a:r>
            <a:endParaRPr lang="en-US" b="0" dirty="0" smtClean="0">
              <a:solidFill>
                <a:srgbClr val="008000"/>
              </a:solidFill>
            </a:endParaRPr>
          </a:p>
          <a:p>
            <a:pPr marL="57150" indent="0">
              <a:buFontTx/>
              <a:buNone/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94350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3" grpId="0" build="p" autoUpdateAnimBg="0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4000" dirty="0" smtClean="0">
                <a:solidFill>
                  <a:srgbClr val="660066"/>
                </a:solidFill>
              </a:rPr>
              <a:t>Short Answers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0" dirty="0" smtClean="0">
                <a:solidFill>
                  <a:srgbClr val="008000"/>
                </a:solidFill>
              </a:rPr>
              <a:t>Short answers </a:t>
            </a:r>
            <a:r>
              <a:rPr lang="en-US" dirty="0" smtClean="0"/>
              <a:t>= </a:t>
            </a:r>
            <a:r>
              <a:rPr lang="en-US" b="0" dirty="0" smtClean="0">
                <a:solidFill>
                  <a:srgbClr val="800000"/>
                </a:solidFill>
              </a:rPr>
              <a:t>O(1)</a:t>
            </a:r>
            <a:r>
              <a:rPr lang="en-US" b="0" dirty="0" smtClean="0"/>
              <a:t> bit from each server</a:t>
            </a:r>
          </a:p>
          <a:p>
            <a:pPr lvl="1">
              <a:defRPr/>
            </a:pPr>
            <a:r>
              <a:rPr lang="en-US" dirty="0"/>
              <a:t>Closely related to </a:t>
            </a:r>
            <a:r>
              <a:rPr lang="en-US" dirty="0" smtClean="0"/>
              <a:t>k</a:t>
            </a:r>
            <a:r>
              <a:rPr lang="en-US" dirty="0"/>
              <a:t>-query binary </a:t>
            </a:r>
            <a:r>
              <a:rPr lang="en-US" dirty="0" smtClean="0"/>
              <a:t>LDCs</a:t>
            </a:r>
          </a:p>
          <a:p>
            <a:pPr>
              <a:defRPr/>
            </a:pPr>
            <a:endParaRPr lang="en-US" dirty="0" smtClean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k</a:t>
            </a:r>
            <a:r>
              <a:rPr lang="en-US" b="0" dirty="0" smtClean="0">
                <a:solidFill>
                  <a:srgbClr val="660066"/>
                </a:solidFill>
              </a:rPr>
              <a:t>=2</a:t>
            </a:r>
          </a:p>
          <a:p>
            <a:pPr lvl="1">
              <a:defRPr/>
            </a:pPr>
            <a:r>
              <a:rPr lang="en-US" dirty="0" smtClean="0"/>
              <a:t>Simple </a:t>
            </a:r>
            <a:r>
              <a:rPr lang="en-US" b="0" dirty="0" smtClean="0">
                <a:solidFill>
                  <a:srgbClr val="800000"/>
                </a:solidFill>
              </a:rPr>
              <a:t>O(n)</a:t>
            </a:r>
            <a:r>
              <a:rPr lang="en-US" b="0" dirty="0" smtClean="0"/>
              <a:t> upper bound [CGKS05]</a:t>
            </a:r>
          </a:p>
          <a:p>
            <a:pPr lvl="2">
              <a:defRPr/>
            </a:pPr>
            <a:r>
              <a:rPr lang="en-US" dirty="0" smtClean="0"/>
              <a:t>PIR analogue of </a:t>
            </a:r>
            <a:r>
              <a:rPr lang="en-US" dirty="0" err="1" smtClean="0"/>
              <a:t>Hadamard</a:t>
            </a:r>
            <a:r>
              <a:rPr lang="en-US" dirty="0" smtClean="0"/>
              <a:t> code</a:t>
            </a:r>
            <a:endParaRPr lang="en-US" b="0" dirty="0" smtClean="0"/>
          </a:p>
          <a:p>
            <a:pPr lvl="1">
              <a:defRPr/>
            </a:pPr>
            <a:r>
              <a:rPr lang="en-US" dirty="0" err="1" smtClean="0">
                <a:solidFill>
                  <a:srgbClr val="800000"/>
                </a:solidFill>
              </a:rPr>
              <a:t>Ω</a:t>
            </a:r>
            <a:r>
              <a:rPr lang="en-US" dirty="0" smtClean="0">
                <a:solidFill>
                  <a:srgbClr val="800000"/>
                </a:solidFill>
              </a:rPr>
              <a:t>(</a:t>
            </a:r>
            <a:r>
              <a:rPr lang="en-US" dirty="0">
                <a:solidFill>
                  <a:srgbClr val="800000"/>
                </a:solidFill>
              </a:rPr>
              <a:t>n)</a:t>
            </a:r>
            <a:r>
              <a:rPr lang="en-US" dirty="0"/>
              <a:t> </a:t>
            </a:r>
            <a:r>
              <a:rPr lang="en-US" dirty="0" smtClean="0"/>
              <a:t>lower bound [GKST02</a:t>
            </a:r>
            <a:r>
              <a:rPr lang="en-US" dirty="0"/>
              <a:t>, </a:t>
            </a:r>
            <a:r>
              <a:rPr lang="en-US" dirty="0" smtClean="0"/>
              <a:t>KdW04]</a:t>
            </a:r>
            <a:endParaRPr lang="en-US" dirty="0" smtClean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k &gt; </a:t>
            </a:r>
            <a:r>
              <a:rPr lang="en-US" dirty="0" err="1" smtClean="0">
                <a:solidFill>
                  <a:srgbClr val="660066"/>
                </a:solidFill>
              </a:rPr>
              <a:t>logn</a:t>
            </a:r>
            <a:r>
              <a:rPr lang="en-US" dirty="0" smtClean="0">
                <a:solidFill>
                  <a:srgbClr val="660066"/>
                </a:solidFill>
              </a:rPr>
              <a:t> / </a:t>
            </a:r>
            <a:r>
              <a:rPr lang="en-US" dirty="0" err="1" smtClean="0">
                <a:solidFill>
                  <a:srgbClr val="660066"/>
                </a:solidFill>
              </a:rPr>
              <a:t>loglogn</a:t>
            </a:r>
            <a:endParaRPr lang="en-US" b="0" dirty="0" smtClean="0">
              <a:solidFill>
                <a:srgbClr val="660066"/>
              </a:solidFill>
            </a:endParaRPr>
          </a:p>
          <a:p>
            <a:pPr lvl="1">
              <a:defRPr/>
            </a:pPr>
            <a:r>
              <a:rPr lang="en-US" b="0" dirty="0" smtClean="0"/>
              <a:t>Simple </a:t>
            </a:r>
            <a:r>
              <a:rPr lang="en-US" b="0" dirty="0" err="1" smtClean="0">
                <a:solidFill>
                  <a:srgbClr val="800000"/>
                </a:solidFill>
              </a:rPr>
              <a:t>polylog</a:t>
            </a:r>
            <a:r>
              <a:rPr lang="en-US" b="0" dirty="0" smtClean="0">
                <a:solidFill>
                  <a:srgbClr val="800000"/>
                </a:solidFill>
              </a:rPr>
              <a:t>(n)</a:t>
            </a:r>
            <a:r>
              <a:rPr lang="en-US" b="0" dirty="0" smtClean="0"/>
              <a:t> upper bound [BF90,CGKS05]</a:t>
            </a:r>
          </a:p>
          <a:p>
            <a:pPr lvl="2">
              <a:defRPr/>
            </a:pPr>
            <a:r>
              <a:rPr lang="en-US" dirty="0" smtClean="0"/>
              <a:t>PIR analogue of RM code</a:t>
            </a:r>
          </a:p>
          <a:p>
            <a:pPr lvl="1">
              <a:defRPr/>
            </a:pPr>
            <a:r>
              <a:rPr lang="en-US" dirty="0" smtClean="0"/>
              <a:t>Binary LDCs of length </a:t>
            </a:r>
            <a:r>
              <a:rPr lang="en-US" dirty="0" smtClean="0">
                <a:solidFill>
                  <a:srgbClr val="800000"/>
                </a:solidFill>
              </a:rPr>
              <a:t>poly(n)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k=</a:t>
            </a:r>
            <a:r>
              <a:rPr lang="en-US" dirty="0" err="1" smtClean="0">
                <a:solidFill>
                  <a:srgbClr val="800000"/>
                </a:solidFill>
              </a:rPr>
              <a:t>polylog</a:t>
            </a:r>
            <a:r>
              <a:rPr lang="en-US" dirty="0" smtClean="0">
                <a:solidFill>
                  <a:srgbClr val="800000"/>
                </a:solidFill>
              </a:rPr>
              <a:t>(n) </a:t>
            </a:r>
            <a:r>
              <a:rPr lang="en-US" dirty="0" smtClean="0"/>
              <a:t>queries</a:t>
            </a:r>
            <a:endParaRPr lang="en-US" b="0" dirty="0" smtClean="0"/>
          </a:p>
          <a:p>
            <a:pPr lvl="1">
              <a:defRPr/>
            </a:pPr>
            <a:endParaRPr lang="en-US" b="0" dirty="0"/>
          </a:p>
          <a:p>
            <a:pPr marL="57150" indent="0">
              <a:buFontTx/>
              <a:buNone/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41458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3" grpId="0" build="p" autoUpdateAnimBg="0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4000" dirty="0" smtClean="0">
                <a:solidFill>
                  <a:srgbClr val="660066"/>
                </a:solidFill>
              </a:rPr>
              <a:t>Short Answers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k</a:t>
            </a:r>
            <a:r>
              <a:rPr lang="en-US" b="0" dirty="0" smtClean="0">
                <a:solidFill>
                  <a:srgbClr val="660066"/>
                </a:solidFill>
              </a:rPr>
              <a:t>=3</a:t>
            </a:r>
          </a:p>
          <a:p>
            <a:pPr lvl="1"/>
            <a:r>
              <a:rPr lang="en-US" dirty="0"/>
              <a:t>Lower </a:t>
            </a:r>
            <a:r>
              <a:rPr lang="en-US" dirty="0" smtClean="0"/>
              <a:t>bound</a:t>
            </a:r>
            <a:endParaRPr lang="en-US" dirty="0"/>
          </a:p>
          <a:p>
            <a:pPr lvl="2"/>
            <a:r>
              <a:rPr lang="en-US" dirty="0" smtClean="0"/>
              <a:t>[KdW04,…,Woo07]	</a:t>
            </a:r>
            <a:r>
              <a:rPr lang="en-US" dirty="0" smtClean="0">
                <a:solidFill>
                  <a:srgbClr val="C00000"/>
                </a:solidFill>
              </a:rPr>
              <a:t>2logn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Upper bounds</a:t>
            </a:r>
          </a:p>
          <a:p>
            <a:pPr lvl="2"/>
            <a:r>
              <a:rPr lang="en-US" dirty="0"/>
              <a:t>[CGKS95]   		</a:t>
            </a:r>
            <a:r>
              <a:rPr lang="en-US" dirty="0">
                <a:solidFill>
                  <a:srgbClr val="0080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(n</a:t>
            </a:r>
            <a:r>
              <a:rPr lang="en-US" baseline="30000" dirty="0" smtClean="0">
                <a:solidFill>
                  <a:srgbClr val="008000"/>
                </a:solidFill>
              </a:rPr>
              <a:t>1</a:t>
            </a:r>
            <a:r>
              <a:rPr lang="en-US" baseline="30000" dirty="0">
                <a:solidFill>
                  <a:srgbClr val="008000"/>
                </a:solidFill>
              </a:rPr>
              <a:t>/</a:t>
            </a:r>
            <a:r>
              <a:rPr lang="en-US" baseline="30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  <a:p>
            <a:pPr lvl="2"/>
            <a:r>
              <a:rPr lang="en-US" dirty="0"/>
              <a:t>[Yekhanin07]  	</a:t>
            </a:r>
            <a:r>
              <a:rPr lang="en-US" dirty="0" err="1" smtClean="0">
                <a:solidFill>
                  <a:srgbClr val="008000"/>
                </a:solidFill>
              </a:rPr>
              <a:t>n</a:t>
            </a:r>
            <a:r>
              <a:rPr lang="en-US" baseline="30000" dirty="0" err="1" smtClean="0">
                <a:solidFill>
                  <a:srgbClr val="008000"/>
                </a:solidFill>
              </a:rPr>
              <a:t>O</a:t>
            </a:r>
            <a:r>
              <a:rPr lang="en-US" baseline="30000" dirty="0">
                <a:solidFill>
                  <a:srgbClr val="008000"/>
                </a:solidFill>
              </a:rPr>
              <a:t>(1/</a:t>
            </a:r>
            <a:r>
              <a:rPr lang="en-US" baseline="30000" dirty="0" err="1" smtClean="0">
                <a:solidFill>
                  <a:srgbClr val="003300"/>
                </a:solidFill>
              </a:rPr>
              <a:t>loglogn</a:t>
            </a:r>
            <a:r>
              <a:rPr lang="en-US" baseline="30000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[Efremenko09] 	</a:t>
            </a:r>
            <a:r>
              <a:rPr lang="en-US" dirty="0" err="1" smtClean="0">
                <a:solidFill>
                  <a:srgbClr val="008000"/>
                </a:solidFill>
              </a:rPr>
              <a:t>n</a:t>
            </a:r>
            <a:r>
              <a:rPr lang="en-US" baseline="30000" dirty="0" err="1" smtClean="0">
                <a:solidFill>
                  <a:srgbClr val="008000"/>
                </a:solidFill>
              </a:rPr>
              <a:t>O</a:t>
            </a:r>
            <a:r>
              <a:rPr lang="en-US" baseline="30000" dirty="0">
                <a:solidFill>
                  <a:srgbClr val="008000"/>
                </a:solidFill>
              </a:rPr>
              <a:t>~(1/</a:t>
            </a:r>
            <a:r>
              <a:rPr lang="en-US" baseline="30000" dirty="0" err="1">
                <a:solidFill>
                  <a:srgbClr val="003300"/>
                </a:solidFill>
              </a:rPr>
              <a:t>sqrt</a:t>
            </a:r>
            <a:r>
              <a:rPr lang="en-US" baseline="30000" dirty="0">
                <a:solidFill>
                  <a:srgbClr val="003300"/>
                </a:solidFill>
              </a:rPr>
              <a:t>(</a:t>
            </a:r>
            <a:r>
              <a:rPr lang="en-US" baseline="30000" dirty="0" err="1" smtClean="0">
                <a:solidFill>
                  <a:srgbClr val="003300"/>
                </a:solidFill>
              </a:rPr>
              <a:t>logn</a:t>
            </a:r>
            <a:r>
              <a:rPr lang="en-US" baseline="30000" dirty="0" smtClean="0">
                <a:solidFill>
                  <a:srgbClr val="003300"/>
                </a:solidFill>
              </a:rPr>
              <a:t>)</a:t>
            </a:r>
            <a:r>
              <a:rPr lang="en-US" baseline="30000" dirty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  <p:sp>
        <p:nvSpPr>
          <p:cNvPr id="6" name="Oval Callout 5"/>
          <p:cNvSpPr/>
          <p:nvPr/>
        </p:nvSpPr>
        <p:spPr bwMode="auto">
          <a:xfrm>
            <a:off x="5292080" y="2780928"/>
            <a:ext cx="3200400" cy="838200"/>
          </a:xfrm>
          <a:prstGeom prst="wedgeEllipseCallout">
            <a:avLst>
              <a:gd name="adj1" fmla="val -52277"/>
              <a:gd name="adj2" fmla="val 618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Assuming infinitely many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Mersenne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 primes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5364088" y="4391000"/>
            <a:ext cx="2880320" cy="838200"/>
          </a:xfrm>
          <a:prstGeom prst="wedgeEllipseCallout">
            <a:avLst>
              <a:gd name="adj1" fmla="val -54592"/>
              <a:gd name="adj2" fmla="val -580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  <a:cs typeface="Arial" charset="0"/>
              </a:rPr>
              <a:t>More practical variant</a:t>
            </a:r>
            <a:endParaRPr lang="en-US" sz="1600" baseline="30000" dirty="0" smtClean="0"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[BIKO12]</a:t>
            </a:r>
          </a:p>
        </p:txBody>
      </p:sp>
    </p:spTree>
    <p:extLst>
      <p:ext uri="{BB962C8B-B14F-4D97-AF65-F5344CB8AC3E}">
        <p14:creationId xmlns:p14="http://schemas.microsoft.com/office/powerpoint/2010/main" val="129474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Talk Outline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92" y="1752600"/>
            <a:ext cx="9100120" cy="3276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Gentle introduction to MPC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Communication complexity of MPC</a:t>
            </a:r>
          </a:p>
          <a:p>
            <a:pPr lvl="1">
              <a:defRPr/>
            </a:pPr>
            <a:r>
              <a:rPr lang="en-US" dirty="0" smtClean="0">
                <a:sym typeface="Symbol" pitchFamily="18" charset="2"/>
              </a:rPr>
              <a:t>PIR, LDC, and related problems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Open problems</a:t>
            </a:r>
            <a:endParaRPr lang="en-US" dirty="0">
              <a:sym typeface="Symbol" pitchFamily="18" charset="2"/>
            </a:endParaRPr>
          </a:p>
          <a:p>
            <a:pPr>
              <a:defRPr/>
            </a:pPr>
            <a:endParaRPr lang="en-US" dirty="0" smtClean="0">
              <a:sym typeface="Symbol" pitchFamily="18" charset="2"/>
            </a:endParaRPr>
          </a:p>
          <a:p>
            <a:pPr>
              <a:defRPr/>
            </a:pPr>
            <a:endParaRPr lang="en-US" dirty="0" smtClean="0">
              <a:sym typeface="Symbol" pitchFamily="18" charset="2"/>
            </a:endParaRPr>
          </a:p>
          <a:p>
            <a:pPr>
              <a:defRPr/>
            </a:pPr>
            <a:endParaRPr lang="en-US" sz="16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defRPr/>
            </a:pPr>
            <a:endParaRPr lang="en-US" sz="1600" dirty="0" smtClean="0">
              <a:solidFill>
                <a:schemeClr val="tx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426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4000" dirty="0" smtClean="0">
                <a:solidFill>
                  <a:srgbClr val="660066"/>
                </a:solidFill>
              </a:rPr>
              <a:t>Short Answers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660066"/>
                </a:solidFill>
              </a:rPr>
              <a:t>k</a:t>
            </a:r>
            <a:r>
              <a:rPr lang="en-US" b="0" dirty="0" smtClean="0">
                <a:solidFill>
                  <a:srgbClr val="660066"/>
                </a:solidFill>
              </a:rPr>
              <a:t>=4,5,6,…</a:t>
            </a:r>
          </a:p>
          <a:p>
            <a:pPr lvl="1"/>
            <a:r>
              <a:rPr lang="en-US" dirty="0"/>
              <a:t>Lower </a:t>
            </a:r>
            <a:r>
              <a:rPr lang="en-US" dirty="0" smtClean="0"/>
              <a:t>bound</a:t>
            </a:r>
            <a:endParaRPr lang="en-US" dirty="0"/>
          </a:p>
          <a:p>
            <a:pPr lvl="2"/>
            <a:r>
              <a:rPr lang="en-US" dirty="0" smtClean="0"/>
              <a:t>[KdW04,…,Woo07]	</a:t>
            </a:r>
            <a:r>
              <a:rPr lang="en-US" dirty="0" smtClean="0">
                <a:solidFill>
                  <a:srgbClr val="C00000"/>
                </a:solidFill>
              </a:rPr>
              <a:t>c(k)</a:t>
            </a:r>
            <a:r>
              <a:rPr lang="en-US" baseline="30000" dirty="0" smtClean="0">
                <a:solidFill>
                  <a:srgbClr val="C00000"/>
                </a:solidFill>
              </a:rPr>
              <a:t>.</a:t>
            </a:r>
            <a:r>
              <a:rPr lang="en-US" dirty="0" err="1" smtClean="0">
                <a:solidFill>
                  <a:srgbClr val="C00000"/>
                </a:solidFill>
              </a:rPr>
              <a:t>logn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Upper bounds</a:t>
            </a:r>
          </a:p>
          <a:p>
            <a:pPr lvl="2"/>
            <a:r>
              <a:rPr lang="en-US" dirty="0"/>
              <a:t>[CGKS95]   		</a:t>
            </a:r>
            <a:r>
              <a:rPr lang="en-US" dirty="0">
                <a:solidFill>
                  <a:srgbClr val="0080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(n</a:t>
            </a:r>
            <a:r>
              <a:rPr lang="en-US" baseline="30000" dirty="0" smtClean="0">
                <a:solidFill>
                  <a:srgbClr val="008000"/>
                </a:solidFill>
              </a:rPr>
              <a:t>1/</a:t>
            </a:r>
            <a:r>
              <a:rPr lang="en-US" baseline="30000" dirty="0" smtClean="0">
                <a:solidFill>
                  <a:srgbClr val="003300"/>
                </a:solidFill>
              </a:rPr>
              <a:t>k-1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r>
              <a:rPr lang="en-US" dirty="0"/>
              <a:t>[Yekhanin07]  	</a:t>
            </a:r>
            <a:r>
              <a:rPr lang="en-US" dirty="0" err="1" smtClean="0">
                <a:solidFill>
                  <a:srgbClr val="008000"/>
                </a:solidFill>
              </a:rPr>
              <a:t>n</a:t>
            </a:r>
            <a:r>
              <a:rPr lang="en-US" baseline="30000" dirty="0" err="1" smtClean="0">
                <a:solidFill>
                  <a:srgbClr val="008000"/>
                </a:solidFill>
              </a:rPr>
              <a:t>O</a:t>
            </a:r>
            <a:r>
              <a:rPr lang="en-US" baseline="30000" dirty="0">
                <a:solidFill>
                  <a:srgbClr val="008000"/>
                </a:solidFill>
              </a:rPr>
              <a:t>(1/</a:t>
            </a:r>
            <a:r>
              <a:rPr lang="en-US" baseline="30000" dirty="0" err="1" smtClean="0">
                <a:solidFill>
                  <a:srgbClr val="003300"/>
                </a:solidFill>
              </a:rPr>
              <a:t>loglogn</a:t>
            </a:r>
            <a:r>
              <a:rPr lang="en-US" baseline="30000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[Efremenko09] 	</a:t>
            </a:r>
            <a:r>
              <a:rPr lang="en-US" dirty="0" err="1" smtClean="0">
                <a:solidFill>
                  <a:srgbClr val="008000"/>
                </a:solidFill>
              </a:rPr>
              <a:t>n</a:t>
            </a:r>
            <a:r>
              <a:rPr lang="en-US" baseline="30000" dirty="0" err="1" smtClean="0">
                <a:solidFill>
                  <a:srgbClr val="008000"/>
                </a:solidFill>
              </a:rPr>
              <a:t>O</a:t>
            </a:r>
            <a:r>
              <a:rPr lang="en-US" baseline="30000" dirty="0">
                <a:solidFill>
                  <a:srgbClr val="008000"/>
                </a:solidFill>
              </a:rPr>
              <a:t>~(1</a:t>
            </a:r>
            <a:r>
              <a:rPr lang="en-US" baseline="30000" dirty="0" smtClean="0">
                <a:solidFill>
                  <a:srgbClr val="008000"/>
                </a:solidFill>
              </a:rPr>
              <a:t>/</a:t>
            </a:r>
            <a:r>
              <a:rPr lang="en-US" baseline="30000" dirty="0">
                <a:solidFill>
                  <a:srgbClr val="003300"/>
                </a:solidFill>
              </a:rPr>
              <a:t>(</a:t>
            </a:r>
            <a:r>
              <a:rPr lang="en-US" baseline="30000" dirty="0" err="1" smtClean="0">
                <a:solidFill>
                  <a:srgbClr val="003300"/>
                </a:solidFill>
              </a:rPr>
              <a:t>logn</a:t>
            </a:r>
            <a:r>
              <a:rPr lang="en-US" baseline="30000" dirty="0" smtClean="0">
                <a:solidFill>
                  <a:srgbClr val="003300"/>
                </a:solidFill>
              </a:rPr>
              <a:t>)^c’(k)</a:t>
            </a:r>
            <a:r>
              <a:rPr lang="en-US" baseline="30000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  <p:sp>
        <p:nvSpPr>
          <p:cNvPr id="6" name="Oval Callout 5"/>
          <p:cNvSpPr/>
          <p:nvPr/>
        </p:nvSpPr>
        <p:spPr bwMode="auto">
          <a:xfrm>
            <a:off x="5292080" y="2780928"/>
            <a:ext cx="3200400" cy="838200"/>
          </a:xfrm>
          <a:prstGeom prst="wedgeEllipseCallout">
            <a:avLst>
              <a:gd name="adj1" fmla="val -52277"/>
              <a:gd name="adj2" fmla="val 618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Assuming infinitely many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Mersenne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 primes</a:t>
            </a:r>
          </a:p>
        </p:txBody>
      </p:sp>
    </p:spTree>
    <p:extLst>
      <p:ext uri="{BB962C8B-B14F-4D97-AF65-F5344CB8AC3E}">
        <p14:creationId xmlns:p14="http://schemas.microsoft.com/office/powerpoint/2010/main" val="118826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4000" dirty="0" smtClean="0">
                <a:solidFill>
                  <a:srgbClr val="660066"/>
                </a:solidFill>
              </a:rPr>
              <a:t>Short Queries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0" dirty="0" smtClean="0">
                <a:solidFill>
                  <a:srgbClr val="008000"/>
                </a:solidFill>
              </a:rPr>
              <a:t>Short queries </a:t>
            </a:r>
            <a:r>
              <a:rPr lang="en-US" dirty="0" smtClean="0"/>
              <a:t>= </a:t>
            </a:r>
            <a:r>
              <a:rPr lang="en-US" b="0" dirty="0" smtClean="0">
                <a:solidFill>
                  <a:srgbClr val="800000"/>
                </a:solidFill>
              </a:rPr>
              <a:t>O(</a:t>
            </a:r>
            <a:r>
              <a:rPr lang="en-US" b="0" dirty="0" err="1" smtClean="0">
                <a:solidFill>
                  <a:srgbClr val="800000"/>
                </a:solidFill>
              </a:rPr>
              <a:t>logn</a:t>
            </a:r>
            <a:r>
              <a:rPr lang="en-US" b="0" dirty="0" smtClean="0">
                <a:solidFill>
                  <a:srgbClr val="800000"/>
                </a:solidFill>
              </a:rPr>
              <a:t>)</a:t>
            </a:r>
            <a:r>
              <a:rPr lang="en-US" b="0" dirty="0" smtClean="0"/>
              <a:t> bit to each server</a:t>
            </a:r>
          </a:p>
          <a:p>
            <a:pPr lvl="1">
              <a:defRPr/>
            </a:pPr>
            <a:r>
              <a:rPr lang="en-US" dirty="0"/>
              <a:t>Closely related to </a:t>
            </a:r>
            <a:r>
              <a:rPr lang="en-US" dirty="0" smtClean="0"/>
              <a:t>poly(n)-length LDCs over large </a:t>
            </a:r>
            <a:r>
              <a:rPr lang="en-US" dirty="0" err="1" smtClean="0"/>
              <a:t>Σ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Application: PIR with preprocessing  [BIM00]</a:t>
            </a:r>
          </a:p>
          <a:p>
            <a:pPr>
              <a:defRPr/>
            </a:pPr>
            <a:endParaRPr lang="en-US" dirty="0" smtClean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k</a:t>
            </a:r>
            <a:r>
              <a:rPr lang="en-US" b="0" dirty="0" smtClean="0">
                <a:solidFill>
                  <a:srgbClr val="660066"/>
                </a:solidFill>
              </a:rPr>
              <a:t>=2,3,4,…</a:t>
            </a:r>
          </a:p>
          <a:p>
            <a:pPr lvl="1">
              <a:defRPr/>
            </a:pPr>
            <a:r>
              <a:rPr lang="en-US" dirty="0" smtClean="0"/>
              <a:t>Answer length = </a:t>
            </a:r>
            <a:r>
              <a:rPr lang="en-US" dirty="0" smtClean="0">
                <a:solidFill>
                  <a:srgbClr val="800000"/>
                </a:solidFill>
              </a:rPr>
              <a:t>O(n</a:t>
            </a:r>
            <a:r>
              <a:rPr lang="en-US" baseline="30000" dirty="0" smtClean="0">
                <a:solidFill>
                  <a:srgbClr val="800000"/>
                </a:solidFill>
              </a:rPr>
              <a:t>1/</a:t>
            </a:r>
            <a:r>
              <a:rPr lang="en-US" baseline="30000" dirty="0" err="1" smtClean="0">
                <a:solidFill>
                  <a:srgbClr val="800000"/>
                </a:solidFill>
              </a:rPr>
              <a:t>k+ε</a:t>
            </a:r>
            <a:r>
              <a:rPr lang="en-US" dirty="0" smtClean="0">
                <a:solidFill>
                  <a:srgbClr val="800000"/>
                </a:solidFill>
              </a:rPr>
              <a:t>)  </a:t>
            </a:r>
            <a:r>
              <a:rPr lang="en-US" dirty="0" smtClean="0"/>
              <a:t>[BI01]</a:t>
            </a:r>
          </a:p>
          <a:p>
            <a:pPr lvl="1">
              <a:defRPr/>
            </a:pPr>
            <a:r>
              <a:rPr lang="en-US" dirty="0"/>
              <a:t>L</a:t>
            </a:r>
            <a:r>
              <a:rPr lang="en-US" b="0" dirty="0" smtClean="0"/>
              <a:t>ower bounds: ???</a:t>
            </a:r>
            <a:endParaRPr lang="en-US" b="0" dirty="0"/>
          </a:p>
          <a:p>
            <a:pPr marL="57150" indent="0">
              <a:buFontTx/>
              <a:buNone/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69572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3" grpId="0" build="p" autoUpdateAnimBg="0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700"/>
            <a:ext cx="83820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Complexity of PIR: </a:t>
            </a:r>
            <a:r>
              <a:rPr lang="en-US" altLang="he-IL" sz="4000" dirty="0" smtClean="0">
                <a:solidFill>
                  <a:srgbClr val="660066"/>
                </a:solidFill>
              </a:rPr>
              <a:t>Low Storage </a:t>
            </a:r>
          </a:p>
        </p:txBody>
      </p:sp>
      <p:sp>
        <p:nvSpPr>
          <p:cNvPr id="790533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315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1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915828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Different servers may store different functions of x</a:t>
            </a:r>
          </a:p>
          <a:p>
            <a:pPr lvl="1">
              <a:defRPr/>
            </a:pPr>
            <a:r>
              <a:rPr lang="en-US" dirty="0" smtClean="0">
                <a:solidFill>
                  <a:srgbClr val="008000"/>
                </a:solidFill>
              </a:rPr>
              <a:t>Goal: </a:t>
            </a:r>
            <a:r>
              <a:rPr lang="en-US" dirty="0" smtClean="0">
                <a:solidFill>
                  <a:srgbClr val="000000"/>
                </a:solidFill>
              </a:rPr>
              <a:t>minimize communication subject to </a:t>
            </a:r>
            <a:r>
              <a:rPr lang="en-US" dirty="0" smtClean="0">
                <a:solidFill>
                  <a:srgbClr val="000000"/>
                </a:solidFill>
              </a:rPr>
              <a:t>storage rate</a:t>
            </a:r>
            <a:r>
              <a:rPr lang="en-US" dirty="0" smtClean="0">
                <a:solidFill>
                  <a:srgbClr val="000000"/>
                </a:solidFill>
              </a:rPr>
              <a:t>=1-</a:t>
            </a:r>
            <a:r>
              <a:rPr lang="el-GR" dirty="0" smtClean="0">
                <a:solidFill>
                  <a:srgbClr val="000000"/>
                </a:solidFill>
              </a:rPr>
              <a:t>ε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dirty="0" smtClean="0"/>
              <a:t>Corresponds to binary LDCs with rate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l-GR" dirty="0" smtClean="0">
                <a:solidFill>
                  <a:srgbClr val="000000"/>
                </a:solidFill>
              </a:rPr>
              <a:t>ε</a:t>
            </a: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</a:rPr>
              <a:t>Rate =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1-</a:t>
            </a:r>
            <a:r>
              <a:rPr lang="el-GR" dirty="0" smtClean="0">
                <a:solidFill>
                  <a:srgbClr val="8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,  </a:t>
            </a:r>
            <a:r>
              <a:rPr lang="en-US" dirty="0" smtClean="0">
                <a:solidFill>
                  <a:srgbClr val="800000"/>
                </a:solidFill>
              </a:rPr>
              <a:t>k=O(n</a:t>
            </a:r>
            <a:r>
              <a:rPr lang="el-GR" baseline="30000" dirty="0" smtClean="0">
                <a:solidFill>
                  <a:srgbClr val="800000"/>
                </a:solidFill>
              </a:rPr>
              <a:t>ε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1-bit answers</a:t>
            </a:r>
          </a:p>
          <a:p>
            <a:pPr lvl="1">
              <a:defRPr/>
            </a:pPr>
            <a:r>
              <a:rPr lang="en-US" dirty="0" smtClean="0"/>
              <a:t>Multiplicity </a:t>
            </a:r>
            <a:r>
              <a:rPr lang="en-US" dirty="0"/>
              <a:t>codes [DGY11</a:t>
            </a:r>
            <a:r>
              <a:rPr lang="en-US" dirty="0" smtClean="0"/>
              <a:t>]</a:t>
            </a:r>
          </a:p>
          <a:p>
            <a:pPr lvl="1">
              <a:defRPr/>
            </a:pPr>
            <a:r>
              <a:rPr lang="en-US" dirty="0"/>
              <a:t>L</a:t>
            </a:r>
            <a:r>
              <a:rPr lang="en-US" dirty="0" smtClean="0"/>
              <a:t>ifting </a:t>
            </a:r>
            <a:r>
              <a:rPr lang="en-US" dirty="0"/>
              <a:t>of affine-invariant codes [GKS13</a:t>
            </a:r>
            <a:r>
              <a:rPr lang="en-US" dirty="0" smtClean="0"/>
              <a:t>]</a:t>
            </a:r>
            <a:endParaRPr lang="en-US" dirty="0"/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xpander </a:t>
            </a:r>
            <a:r>
              <a:rPr lang="en-US" dirty="0"/>
              <a:t>codes [</a:t>
            </a:r>
            <a:r>
              <a:rPr lang="en-US" dirty="0" smtClean="0"/>
              <a:t>HOW13]</a:t>
            </a:r>
          </a:p>
          <a:p>
            <a:pPr marL="57150" indent="0">
              <a:buFontTx/>
              <a:buNone/>
              <a:defRPr/>
            </a:pPr>
            <a:endParaRPr lang="en-US" b="0" dirty="0" smtClean="0"/>
          </a:p>
          <a:p>
            <a:pPr marL="457200" lvl="1" indent="0">
              <a:buFontTx/>
              <a:buNone/>
              <a:defRPr/>
            </a:pPr>
            <a:endParaRPr lang="en-US" b="0" dirty="0" smtClean="0"/>
          </a:p>
          <a:p>
            <a:pPr lvl="1"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8321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3" grpId="0" build="p" autoUpdateAnimBg="0"/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  <a:t>Best 2-Server PIR</a:t>
            </a:r>
            <a:br>
              <a:rPr lang="en-US" altLang="he-IL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he-IL" sz="2400" dirty="0" smtClean="0">
                <a:solidFill>
                  <a:schemeClr val="tx1"/>
                </a:solidFill>
              </a:rPr>
              <a:t>[CGKS95,BI01]</a:t>
            </a:r>
            <a:endParaRPr lang="en-US" altLang="he-IL" sz="400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Reduce to private polynomial evaluation over F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endParaRPr lang="en-US" sz="2400" baseline="-25000" dirty="0"/>
          </a:p>
          <a:p>
            <a:pPr lvl="1">
              <a:defRPr/>
            </a:pPr>
            <a:r>
              <a:rPr lang="en-US" sz="2000" dirty="0"/>
              <a:t>Servers: </a:t>
            </a:r>
            <a:r>
              <a:rPr lang="en-US" sz="2000" dirty="0">
                <a:solidFill>
                  <a:srgbClr val="660066"/>
                </a:solidFill>
              </a:rPr>
              <a:t>x </a:t>
            </a:r>
            <a:r>
              <a:rPr lang="en-US" sz="2000" dirty="0">
                <a:solidFill>
                  <a:srgbClr val="660066"/>
                </a:solidFill>
                <a:sym typeface="Wingdings"/>
              </a:rPr>
              <a:t> p </a:t>
            </a:r>
            <a:r>
              <a:rPr lang="en-US" sz="2000" dirty="0">
                <a:sym typeface="Wingdings"/>
              </a:rPr>
              <a:t>= degree-3 polynomial in m≈n</a:t>
            </a:r>
            <a:r>
              <a:rPr lang="en-US" sz="2000" baseline="30000" dirty="0">
                <a:sym typeface="Wingdings"/>
              </a:rPr>
              <a:t>1/3</a:t>
            </a:r>
            <a:r>
              <a:rPr lang="en-US" sz="2000" dirty="0">
                <a:sym typeface="Wingdings"/>
              </a:rPr>
              <a:t> vars.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Client: </a:t>
            </a:r>
            <a:r>
              <a:rPr lang="en-US" sz="2000" dirty="0" err="1">
                <a:solidFill>
                  <a:srgbClr val="660066"/>
                </a:solidFill>
              </a:rPr>
              <a:t>i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>
                <a:solidFill>
                  <a:srgbClr val="660066"/>
                </a:solidFill>
                <a:sym typeface="Wingdings"/>
              </a:rPr>
              <a:t> z</a:t>
            </a:r>
            <a:r>
              <a:rPr lang="en-US" sz="2000" baseline="-250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2000" dirty="0">
                <a:sym typeface="Wingdings"/>
              </a:rPr>
              <a:t>∈ F</a:t>
            </a:r>
            <a:r>
              <a:rPr lang="en-US" sz="2000" baseline="-25000" dirty="0">
                <a:sym typeface="Wingdings"/>
              </a:rPr>
              <a:t>2</a:t>
            </a:r>
            <a:r>
              <a:rPr lang="en-US" sz="2000" baseline="30000" dirty="0">
                <a:sym typeface="Wingdings"/>
              </a:rPr>
              <a:t>m</a:t>
            </a:r>
          </a:p>
          <a:p>
            <a:pPr lvl="1">
              <a:defRPr/>
            </a:pPr>
            <a:r>
              <a:rPr lang="en-US" sz="2000" dirty="0">
                <a:sym typeface="Wingdings"/>
              </a:rPr>
              <a:t>Local mappings must satisfy </a:t>
            </a:r>
            <a:r>
              <a:rPr lang="en-US" sz="2000" dirty="0" err="1">
                <a:solidFill>
                  <a:srgbClr val="660066"/>
                </a:solidFill>
                <a:sym typeface="Wingdings"/>
              </a:rPr>
              <a:t>p</a:t>
            </a:r>
            <a:r>
              <a:rPr lang="en-US" sz="2000" baseline="-25000" dirty="0" err="1">
                <a:solidFill>
                  <a:srgbClr val="660066"/>
                </a:solidFill>
                <a:sym typeface="Wingdings"/>
              </a:rPr>
              <a:t>x</a:t>
            </a:r>
            <a:r>
              <a:rPr lang="en-US" sz="2000" dirty="0">
                <a:solidFill>
                  <a:srgbClr val="660066"/>
                </a:solidFill>
                <a:sym typeface="Wingdings"/>
              </a:rPr>
              <a:t>(</a:t>
            </a:r>
            <a:r>
              <a:rPr lang="en-US" sz="2000" dirty="0" err="1">
                <a:solidFill>
                  <a:srgbClr val="660066"/>
                </a:solidFill>
                <a:sym typeface="Wingdings"/>
              </a:rPr>
              <a:t>z</a:t>
            </a:r>
            <a:r>
              <a:rPr lang="en-US" sz="2000" baseline="-25000" dirty="0" err="1">
                <a:solidFill>
                  <a:srgbClr val="660066"/>
                </a:solidFill>
                <a:sym typeface="Wingdings"/>
              </a:rPr>
              <a:t>i</a:t>
            </a:r>
            <a:r>
              <a:rPr lang="en-US" sz="2000" dirty="0">
                <a:solidFill>
                  <a:srgbClr val="660066"/>
                </a:solidFill>
                <a:sym typeface="Wingdings"/>
              </a:rPr>
              <a:t>)=x</a:t>
            </a:r>
            <a:r>
              <a:rPr lang="en-US" sz="2000" baseline="-25000" dirty="0">
                <a:solidFill>
                  <a:srgbClr val="660066"/>
                </a:solidFill>
                <a:sym typeface="Wingdings"/>
              </a:rPr>
              <a:t>i  </a:t>
            </a:r>
            <a:r>
              <a:rPr lang="en-US" sz="2000" dirty="0">
                <a:sym typeface="Wingdings"/>
              </a:rPr>
              <a:t>for all </a:t>
            </a:r>
            <a:r>
              <a:rPr lang="en-US" sz="2000" dirty="0" err="1">
                <a:sym typeface="Wingdings"/>
              </a:rPr>
              <a:t>x,i</a:t>
            </a:r>
            <a:endParaRPr lang="en-US" sz="2000" dirty="0">
              <a:sym typeface="Wingdings"/>
            </a:endParaRPr>
          </a:p>
          <a:p>
            <a:pPr lvl="1">
              <a:defRPr/>
            </a:pPr>
            <a:r>
              <a:rPr lang="en-US" sz="2000" dirty="0">
                <a:sym typeface="Wingdings"/>
              </a:rPr>
              <a:t>Simple implementation: </a:t>
            </a:r>
            <a:r>
              <a:rPr lang="en-US" sz="2000" dirty="0" smtClean="0">
                <a:sym typeface="Wingdings"/>
              </a:rPr>
              <a:t>z(</a:t>
            </a:r>
            <a:r>
              <a:rPr lang="en-US" sz="2000" dirty="0" err="1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</a:t>
            </a:r>
            <a:r>
              <a:rPr lang="en-US" sz="2000" dirty="0">
                <a:sym typeface="Wingdings"/>
              </a:rPr>
              <a:t>= </a:t>
            </a:r>
            <a:r>
              <a:rPr lang="en-US" sz="2000" dirty="0" err="1" smtClean="0">
                <a:sym typeface="Wingdings"/>
              </a:rPr>
              <a:t>i-th</a:t>
            </a:r>
            <a:r>
              <a:rPr lang="en-US" sz="2000" dirty="0" smtClean="0">
                <a:sym typeface="Wingdings"/>
              </a:rPr>
              <a:t> weight</a:t>
            </a:r>
            <a:r>
              <a:rPr lang="en-US" sz="2000" dirty="0">
                <a:sym typeface="Wingdings"/>
              </a:rPr>
              <a:t>-3 </a:t>
            </a:r>
            <a:r>
              <a:rPr lang="en-US" sz="2000" dirty="0" smtClean="0">
                <a:sym typeface="Wingdings"/>
              </a:rPr>
              <a:t>binary vector</a:t>
            </a:r>
            <a:endParaRPr lang="en-US" sz="2000" dirty="0">
              <a:sym typeface="Wingdings"/>
            </a:endParaRPr>
          </a:p>
          <a:p>
            <a:pPr>
              <a:defRPr/>
            </a:pPr>
            <a:r>
              <a:rPr lang="en-US" sz="2400" dirty="0">
                <a:sym typeface="Wingdings"/>
              </a:rPr>
              <a:t>Privately evaluate p(z) </a:t>
            </a:r>
          </a:p>
          <a:p>
            <a:pPr lvl="1">
              <a:defRPr/>
            </a:pPr>
            <a:r>
              <a:rPr lang="en-US" sz="2000" dirty="0">
                <a:sym typeface="Wingdings"/>
              </a:rPr>
              <a:t>Client: </a:t>
            </a:r>
          </a:p>
          <a:p>
            <a:pPr lvl="2">
              <a:defRPr/>
            </a:pPr>
            <a:r>
              <a:rPr lang="en-US" sz="1800" dirty="0">
                <a:sym typeface="Wingdings"/>
              </a:rPr>
              <a:t>splits z into z=</a:t>
            </a:r>
            <a:r>
              <a:rPr lang="en-US" sz="1800" dirty="0" err="1">
                <a:sym typeface="Wingdings"/>
              </a:rPr>
              <a:t>a+b</a:t>
            </a:r>
            <a:r>
              <a:rPr lang="en-US" sz="1800" dirty="0">
                <a:sym typeface="Wingdings"/>
              </a:rPr>
              <a:t>, where </a:t>
            </a:r>
            <a:r>
              <a:rPr lang="en-US" sz="1800" dirty="0" err="1">
                <a:sym typeface="Wingdings"/>
              </a:rPr>
              <a:t>a,b</a:t>
            </a:r>
            <a:r>
              <a:rPr lang="en-US" sz="1800" dirty="0">
                <a:sym typeface="Wingdings"/>
              </a:rPr>
              <a:t> are random</a:t>
            </a:r>
          </a:p>
          <a:p>
            <a:pPr lvl="2">
              <a:defRPr/>
            </a:pPr>
            <a:r>
              <a:rPr lang="en-US" sz="1800" dirty="0">
                <a:sym typeface="Wingdings"/>
              </a:rPr>
              <a:t>sends a to S1 and b to S2</a:t>
            </a:r>
          </a:p>
          <a:p>
            <a:pPr lvl="1">
              <a:defRPr/>
            </a:pPr>
            <a:r>
              <a:rPr lang="en-US" sz="2000" dirty="0">
                <a:sym typeface="Wingdings"/>
              </a:rPr>
              <a:t>Servers: </a:t>
            </a:r>
          </a:p>
          <a:p>
            <a:pPr lvl="2">
              <a:defRPr/>
            </a:pPr>
            <a:r>
              <a:rPr lang="en-US" sz="1800" dirty="0">
                <a:sym typeface="Wingdings"/>
              </a:rPr>
              <a:t>write p(z)=p(</a:t>
            </a:r>
            <a:r>
              <a:rPr lang="en-US" sz="1800" dirty="0" err="1">
                <a:sym typeface="Wingdings"/>
              </a:rPr>
              <a:t>a+b</a:t>
            </a:r>
            <a:r>
              <a:rPr lang="en-US" sz="1800" dirty="0">
                <a:sym typeface="Wingdings"/>
              </a:rPr>
              <a:t>) as p</a:t>
            </a:r>
            <a:r>
              <a:rPr lang="en-US" sz="1800" baseline="-25000" dirty="0">
                <a:sym typeface="Wingdings"/>
              </a:rPr>
              <a:t>a</a:t>
            </a:r>
            <a:r>
              <a:rPr lang="en-US" sz="1800" dirty="0">
                <a:sym typeface="Wingdings"/>
              </a:rPr>
              <a:t>(b)+</a:t>
            </a:r>
            <a:r>
              <a:rPr lang="en-US" sz="1800" dirty="0" err="1">
                <a:sym typeface="Wingdings"/>
              </a:rPr>
              <a:t>p</a:t>
            </a:r>
            <a:r>
              <a:rPr lang="en-US" sz="1800" baseline="-25000" dirty="0" err="1">
                <a:sym typeface="Wingdings"/>
              </a:rPr>
              <a:t>b</a:t>
            </a:r>
            <a:r>
              <a:rPr lang="en-US" sz="1800" dirty="0">
                <a:sym typeface="Wingdings"/>
              </a:rPr>
              <a:t>(a) where </a:t>
            </a:r>
            <a:r>
              <a:rPr lang="en-US" sz="1800" dirty="0" err="1">
                <a:sym typeface="Wingdings"/>
              </a:rPr>
              <a:t>deg</a:t>
            </a:r>
            <a:r>
              <a:rPr lang="en-US" sz="1800" dirty="0">
                <a:sym typeface="Wingdings"/>
              </a:rPr>
              <a:t>(p</a:t>
            </a:r>
            <a:r>
              <a:rPr lang="en-US" sz="1800" baseline="-25000" dirty="0">
                <a:sym typeface="Wingdings"/>
              </a:rPr>
              <a:t>a</a:t>
            </a:r>
            <a:r>
              <a:rPr lang="en-US" sz="1800" dirty="0">
                <a:sym typeface="Wingdings"/>
              </a:rPr>
              <a:t>),</a:t>
            </a:r>
            <a:r>
              <a:rPr lang="en-US" sz="1800" dirty="0" err="1">
                <a:sym typeface="Wingdings"/>
              </a:rPr>
              <a:t>deg</a:t>
            </a:r>
            <a:r>
              <a:rPr lang="en-US" sz="1800" dirty="0">
                <a:sym typeface="Wingdings"/>
              </a:rPr>
              <a:t>(</a:t>
            </a:r>
            <a:r>
              <a:rPr lang="en-US" sz="1800" dirty="0" err="1">
                <a:sym typeface="Wingdings"/>
              </a:rPr>
              <a:t>p</a:t>
            </a:r>
            <a:r>
              <a:rPr lang="en-US" sz="1800" baseline="-25000" dirty="0" err="1">
                <a:sym typeface="Wingdings"/>
              </a:rPr>
              <a:t>b</a:t>
            </a:r>
            <a:r>
              <a:rPr lang="en-US" sz="1800" dirty="0">
                <a:sym typeface="Wingdings"/>
              </a:rPr>
              <a:t>) ≤ 1,  </a:t>
            </a:r>
            <a:br>
              <a:rPr lang="en-US" sz="1800" dirty="0">
                <a:sym typeface="Wingdings"/>
              </a:rPr>
            </a:br>
            <a:r>
              <a:rPr lang="en-US" sz="1800" dirty="0">
                <a:sym typeface="Wingdings"/>
              </a:rPr>
              <a:t>p</a:t>
            </a:r>
            <a:r>
              <a:rPr lang="en-US" sz="1800" baseline="-25000" dirty="0">
                <a:sym typeface="Wingdings"/>
              </a:rPr>
              <a:t>a</a:t>
            </a:r>
            <a:r>
              <a:rPr lang="en-US" sz="1800" dirty="0">
                <a:sym typeface="Wingdings"/>
              </a:rPr>
              <a:t> known to S1, and </a:t>
            </a:r>
            <a:r>
              <a:rPr lang="en-US" sz="1800" dirty="0" err="1">
                <a:sym typeface="Wingdings"/>
              </a:rPr>
              <a:t>p</a:t>
            </a:r>
            <a:r>
              <a:rPr lang="en-US" sz="1800" baseline="-25000" dirty="0" err="1">
                <a:sym typeface="Wingdings"/>
              </a:rPr>
              <a:t>b</a:t>
            </a:r>
            <a:r>
              <a:rPr lang="en-US" sz="1800" dirty="0">
                <a:sym typeface="Wingdings"/>
              </a:rPr>
              <a:t> known to S2</a:t>
            </a:r>
          </a:p>
          <a:p>
            <a:pPr lvl="2">
              <a:defRPr/>
            </a:pPr>
            <a:r>
              <a:rPr lang="en-US" sz="1800" dirty="0">
                <a:sym typeface="Wingdings"/>
              </a:rPr>
              <a:t>Send descriptions of </a:t>
            </a:r>
            <a:r>
              <a:rPr lang="en-US" sz="1800" dirty="0" err="1">
                <a:sym typeface="Wingdings"/>
              </a:rPr>
              <a:t>p</a:t>
            </a:r>
            <a:r>
              <a:rPr lang="en-US" sz="1800" baseline="-25000" dirty="0" err="1">
                <a:sym typeface="Wingdings"/>
              </a:rPr>
              <a:t>a</a:t>
            </a:r>
            <a:r>
              <a:rPr lang="en-US" sz="1800" dirty="0" err="1">
                <a:sym typeface="Wingdings"/>
              </a:rPr>
              <a:t>,p</a:t>
            </a:r>
            <a:r>
              <a:rPr lang="en-US" sz="1800" baseline="-25000" dirty="0" err="1">
                <a:sym typeface="Wingdings"/>
              </a:rPr>
              <a:t>b</a:t>
            </a:r>
            <a:r>
              <a:rPr lang="en-US" sz="1800" dirty="0">
                <a:sym typeface="Wingdings"/>
              </a:rPr>
              <a:t> to Client, who outputs p</a:t>
            </a:r>
            <a:r>
              <a:rPr lang="en-US" sz="1800" baseline="-25000" dirty="0">
                <a:sym typeface="Wingdings"/>
              </a:rPr>
              <a:t>a</a:t>
            </a:r>
            <a:r>
              <a:rPr lang="en-US" sz="1800" dirty="0">
                <a:sym typeface="Wingdings"/>
              </a:rPr>
              <a:t>(b)+</a:t>
            </a:r>
            <a:r>
              <a:rPr lang="en-US" sz="1800" dirty="0" err="1">
                <a:sym typeface="Wingdings"/>
              </a:rPr>
              <a:t>p</a:t>
            </a:r>
            <a:r>
              <a:rPr lang="en-US" sz="1800" baseline="-25000" dirty="0" err="1">
                <a:sym typeface="Wingdings"/>
              </a:rPr>
              <a:t>b</a:t>
            </a:r>
            <a:r>
              <a:rPr lang="en-US" sz="1800" dirty="0">
                <a:sym typeface="Wingdings"/>
              </a:rPr>
              <a:t>(a)</a:t>
            </a:r>
          </a:p>
          <a:p>
            <a:r>
              <a:rPr lang="en-US" sz="2400" dirty="0" smtClean="0"/>
              <a:t>d=</a:t>
            </a:r>
            <a:r>
              <a:rPr lang="en-US" sz="2400" dirty="0" smtClean="0">
                <a:sym typeface="Wingdings"/>
              </a:rPr>
              <a:t>O</a:t>
            </a:r>
            <a:r>
              <a:rPr lang="en-US" sz="2400" dirty="0">
                <a:sym typeface="Wingdings"/>
              </a:rPr>
              <a:t>(</a:t>
            </a:r>
            <a:r>
              <a:rPr lang="en-US" sz="2400" dirty="0" err="1">
                <a:sym typeface="Wingdings"/>
              </a:rPr>
              <a:t>logn</a:t>
            </a:r>
            <a:r>
              <a:rPr lang="en-US" sz="2400" dirty="0">
                <a:sym typeface="Wingdings"/>
              </a:rPr>
              <a:t>)  </a:t>
            </a:r>
            <a:r>
              <a:rPr lang="en-US" sz="2400" dirty="0" smtClean="0">
                <a:sym typeface="Wingdings"/>
              </a:rPr>
              <a:t>O(</a:t>
            </a:r>
            <a:r>
              <a:rPr lang="en-US" sz="2400" dirty="0" err="1" smtClean="0">
                <a:sym typeface="Wingdings"/>
              </a:rPr>
              <a:t>logn</a:t>
            </a:r>
            <a:r>
              <a:rPr lang="en-US" sz="2400" dirty="0" smtClean="0">
                <a:sym typeface="Wingdings"/>
              </a:rPr>
              <a:t>)-bit queries,  O(n</a:t>
            </a:r>
            <a:r>
              <a:rPr lang="en-US" sz="2400" baseline="30000" dirty="0" smtClean="0">
                <a:sym typeface="Wingdings"/>
              </a:rPr>
              <a:t>1/2+</a:t>
            </a:r>
            <a:r>
              <a:rPr lang="el-GR" sz="2400" baseline="30000" dirty="0">
                <a:solidFill>
                  <a:srgbClr val="000000"/>
                </a:solidFill>
              </a:rPr>
              <a:t>ε</a:t>
            </a:r>
            <a:r>
              <a:rPr lang="en-US" sz="2400" dirty="0" smtClean="0">
                <a:sym typeface="Wingdings"/>
              </a:rPr>
              <a:t>)-bit answers</a:t>
            </a:r>
            <a:endParaRPr lang="en-US" sz="2400" dirty="0" smtClean="0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5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he-IL" sz="4000" dirty="0" smtClean="0">
                <a:solidFill>
                  <a:schemeClr val="accent6"/>
                </a:solidFill>
              </a:rPr>
              <a:t>Tool: Secret Sharing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686800" cy="45259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Randomized mapping of secret s 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to shares (s</a:t>
            </a:r>
            <a:r>
              <a:rPr lang="en-US" sz="24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,s</a:t>
            </a:r>
            <a:r>
              <a:rPr lang="en-US" sz="24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,…,</a:t>
            </a:r>
            <a:r>
              <a:rPr lang="en-US" sz="2400" dirty="0" err="1">
                <a:solidFill>
                  <a:srgbClr val="000000"/>
                </a:solidFill>
                <a:sym typeface="Wingdings"/>
              </a:rPr>
              <a:t>s</a:t>
            </a:r>
            <a:r>
              <a:rPr lang="en-US" sz="2400" baseline="-25000" dirty="0" err="1">
                <a:solidFill>
                  <a:srgbClr val="000000"/>
                </a:solidFill>
                <a:sym typeface="Wingdings"/>
              </a:rPr>
              <a:t>k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)</a:t>
            </a:r>
          </a:p>
          <a:p>
            <a:pPr lvl="1">
              <a:defRPr/>
            </a:pPr>
            <a:r>
              <a:rPr lang="en-US" sz="2000" dirty="0">
                <a:solidFill>
                  <a:srgbClr val="006600"/>
                </a:solidFill>
                <a:sym typeface="Wingdings"/>
              </a:rPr>
              <a:t>Linear secret sharing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: shares = L(s,r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,…,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r</a:t>
            </a:r>
            <a:r>
              <a:rPr lang="en-US" sz="2000" baseline="-25000" dirty="0" err="1">
                <a:solidFill>
                  <a:srgbClr val="000000"/>
                </a:solidFill>
                <a:sym typeface="Wingdings"/>
              </a:rPr>
              <a:t>m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)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sym typeface="Wingdings"/>
              </a:rPr>
              <a:t>Access structure: subset A of 2</a:t>
            </a:r>
            <a:r>
              <a:rPr lang="en-US" sz="2400" baseline="30000" dirty="0">
                <a:solidFill>
                  <a:srgbClr val="000000"/>
                </a:solidFill>
                <a:sym typeface="Wingdings"/>
              </a:rPr>
              <a:t>[k] 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specifying authorized sets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Sets of shares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not in A should reveal nothing about s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Optimal share complexity for given A is wide open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Here: k=3, each share hides s, all shares determine s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sym typeface="Wingdings"/>
              </a:rPr>
              <a:t>Useful examples for linear schemes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Additive sharing:  s=s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+s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+s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  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Shamir’s secret sharing: 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s</a:t>
            </a:r>
            <a:r>
              <a:rPr lang="en-US" sz="2000" baseline="-25000" dirty="0" err="1">
                <a:solidFill>
                  <a:srgbClr val="000000"/>
                </a:solidFill>
                <a:sym typeface="Wingdings"/>
              </a:rPr>
              <a:t>i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=p(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i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) where p(x)=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s+rx</a:t>
            </a:r>
            <a:endParaRPr lang="en-US" sz="2000" dirty="0">
              <a:solidFill>
                <a:srgbClr val="000000"/>
              </a:solidFill>
              <a:sym typeface="Wingdings"/>
            </a:endParaRP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CNF secret sharing:  s=r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+r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+r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,  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=(r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,r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), 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=(r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1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,r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), s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=(r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,r</a:t>
            </a:r>
            <a:r>
              <a:rPr lang="en-US" sz="2000" baseline="-25000" dirty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)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CNF is “maximal”,  Additive is “minimal”</a:t>
            </a:r>
          </a:p>
          <a:p>
            <a:pPr>
              <a:defRPr/>
            </a:pPr>
            <a:r>
              <a:rPr lang="en-US" sz="2400" dirty="0"/>
              <a:t>For any linear scheme: [v], x </a:t>
            </a:r>
            <a:r>
              <a:rPr lang="en-US" sz="2400" dirty="0">
                <a:sym typeface="Wingdings"/>
              </a:rPr>
              <a:t> [&lt;</a:t>
            </a:r>
            <a:r>
              <a:rPr lang="en-US" sz="2400" dirty="0" err="1">
                <a:sym typeface="Wingdings"/>
              </a:rPr>
              <a:t>v,x</a:t>
            </a:r>
            <a:r>
              <a:rPr lang="en-US" sz="2400" dirty="0">
                <a:sym typeface="Wingdings"/>
              </a:rPr>
              <a:t>&gt;] (without interaction)</a:t>
            </a:r>
          </a:p>
          <a:p>
            <a:pPr lvl="1">
              <a:defRPr/>
            </a:pPr>
            <a:r>
              <a:rPr lang="en-US" sz="2000" dirty="0">
                <a:sym typeface="Wingdings"/>
              </a:rPr>
              <a:t>PIR with short answers reduces to client sharing [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-25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]</a:t>
            </a:r>
            <a:r>
              <a:rPr lang="en-US" sz="2000" dirty="0"/>
              <a:t> while hiding </a:t>
            </a:r>
            <a:r>
              <a:rPr lang="en-US" sz="2000" dirty="0" err="1" smtClean="0"/>
              <a:t>i</a:t>
            </a:r>
            <a:endParaRPr lang="en-US" sz="2000" dirty="0"/>
          </a:p>
          <a:p>
            <a:pPr lvl="1">
              <a:defRPr/>
            </a:pPr>
            <a:r>
              <a:rPr lang="en-US" sz="2000" dirty="0"/>
              <a:t>Enough to share a multiple of </a:t>
            </a:r>
            <a:r>
              <a:rPr lang="en-US" sz="2000" dirty="0">
                <a:sym typeface="Wingdings"/>
              </a:rPr>
              <a:t>[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-25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]</a:t>
            </a:r>
            <a:endParaRPr lang="en-US" sz="2000" dirty="0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4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marL="342900" lvl="2" indent="-342900"/>
            <a:r>
              <a:rPr lang="en-US" altLang="he-IL" sz="4000" dirty="0" smtClean="0">
                <a:solidFill>
                  <a:schemeClr val="accent6"/>
                </a:solidFill>
              </a:rPr>
              <a:t>Tool: Matching Vectors</a:t>
            </a:r>
            <a:br>
              <a:rPr lang="en-US" altLang="he-IL" sz="4000" dirty="0" smtClean="0">
                <a:solidFill>
                  <a:schemeClr val="accent6"/>
                </a:solidFill>
              </a:rPr>
            </a:br>
            <a:r>
              <a:rPr lang="en-US" sz="2000" kern="1200" dirty="0">
                <a:solidFill>
                  <a:srgbClr val="000000"/>
                </a:solidFill>
                <a:ea typeface="+mn-ea"/>
              </a:rPr>
              <a:t>[Yek07,Efr09, DGY10]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686800" cy="5256584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Vectors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,…,u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in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m</a:t>
            </a:r>
            <a:r>
              <a:rPr lang="en-US" sz="2000" baseline="30000" dirty="0" err="1" smtClean="0"/>
              <a:t>h</a:t>
            </a:r>
            <a:r>
              <a:rPr lang="en-US" sz="2000" dirty="0" smtClean="0"/>
              <a:t>  are S-matching if:</a:t>
            </a:r>
          </a:p>
          <a:p>
            <a:pPr lvl="1">
              <a:defRPr/>
            </a:pPr>
            <a:r>
              <a:rPr lang="en-US" sz="1600" dirty="0" smtClean="0"/>
              <a:t>&lt;</a:t>
            </a:r>
            <a:r>
              <a:rPr lang="en-US" sz="1600" dirty="0" err="1" smtClean="0"/>
              <a:t>u</a:t>
            </a:r>
            <a:r>
              <a:rPr lang="en-US" sz="1600" baseline="-25000" dirty="0" err="1" smtClean="0"/>
              <a:t>i</a:t>
            </a:r>
            <a:r>
              <a:rPr lang="en-US" sz="1600" dirty="0" err="1" smtClean="0"/>
              <a:t>,u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&gt; = 0</a:t>
            </a:r>
          </a:p>
          <a:p>
            <a:pPr lvl="1">
              <a:defRPr/>
            </a:pPr>
            <a:r>
              <a:rPr lang="en-US" sz="1600" dirty="0" smtClean="0"/>
              <a:t>&lt;</a:t>
            </a:r>
            <a:r>
              <a:rPr lang="en-US" sz="1600" dirty="0" err="1" smtClean="0"/>
              <a:t>u</a:t>
            </a:r>
            <a:r>
              <a:rPr lang="en-US" sz="1600" baseline="-25000" dirty="0" err="1" smtClean="0"/>
              <a:t>i</a:t>
            </a:r>
            <a:r>
              <a:rPr lang="en-US" sz="1600" dirty="0" err="1" smtClean="0"/>
              <a:t>,u</a:t>
            </a:r>
            <a:r>
              <a:rPr lang="en-US" sz="1600" baseline="-25000" dirty="0" err="1" smtClean="0"/>
              <a:t>j</a:t>
            </a:r>
            <a:r>
              <a:rPr lang="en-US" sz="1600" dirty="0" smtClean="0"/>
              <a:t>&gt; ∈ S   (0∉S)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Surprising fact: super-polynomial n(h) when m is a composite</a:t>
            </a:r>
          </a:p>
          <a:p>
            <a:pPr lvl="1">
              <a:defRPr/>
            </a:pPr>
            <a:r>
              <a:rPr lang="en-US" sz="1600" dirty="0" smtClean="0"/>
              <a:t>For instance, n=</a:t>
            </a:r>
            <a:r>
              <a:rPr lang="en-US" sz="1600" dirty="0" err="1" smtClean="0"/>
              <a:t>h</a:t>
            </a:r>
            <a:r>
              <a:rPr lang="en-US" sz="1600" baseline="30000" dirty="0" err="1" smtClean="0"/>
              <a:t>O</a:t>
            </a:r>
            <a:r>
              <a:rPr lang="en-US" sz="1600" baseline="30000" dirty="0" smtClean="0"/>
              <a:t>(</a:t>
            </a:r>
            <a:r>
              <a:rPr lang="en-US" sz="1600" baseline="30000" dirty="0" err="1" smtClean="0"/>
              <a:t>logh</a:t>
            </a:r>
            <a:r>
              <a:rPr lang="en-US" sz="1600" baseline="30000" dirty="0" smtClean="0"/>
              <a:t>) </a:t>
            </a:r>
            <a:r>
              <a:rPr lang="en-US" sz="1600" dirty="0" smtClean="0"/>
              <a:t>for m=6,   S={1,3,4}</a:t>
            </a:r>
          </a:p>
          <a:p>
            <a:pPr lvl="1">
              <a:defRPr/>
            </a:pPr>
            <a:r>
              <a:rPr lang="en-US" sz="1600" dirty="0" smtClean="0"/>
              <a:t>Based on large set systems with restricted intersections modulo m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BF80, Gro00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lvl="1"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Matching vectors can be used to compress “negated”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shared unit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vector</a:t>
            </a:r>
          </a:p>
          <a:p>
            <a:pPr lvl="1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[v]  =  [&lt;u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,u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&gt;, &lt;u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,u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&gt;, …,&lt;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,u</a:t>
            </a:r>
            <a:r>
              <a:rPr lang="en-US" sz="16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&gt;]  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is 0 only 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i-th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entry</a:t>
            </a:r>
            <a:endParaRPr lang="en-US" sz="1600" baseline="-250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n-US" sz="1600" baseline="-25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Apply local </a:t>
            </a:r>
            <a:r>
              <a:rPr lang="en-US" sz="20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share conversion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obtain shares of [v’], where v’ is nonzero only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i-th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entry</a:t>
            </a:r>
          </a:p>
          <a:p>
            <a:pPr lvl="1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Efremenko09:  share conversion from Shamir’  to additive, requires large m</a:t>
            </a:r>
          </a:p>
          <a:p>
            <a:pPr lvl="1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Beimel-I-Kushilevitz-Orlov12: share conversions from CNF to additive,  m=6,15,…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898525" y="473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 (Hebrew)" pitchFamily="2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 (Hebrew)" pitchFamily="2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 (Hebrew)" pitchFamily="26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6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2576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Matching Vectors &amp; Circuits</a:t>
            </a:r>
            <a:endParaRPr lang="en-US" sz="4800" dirty="0" smtClean="0">
              <a:solidFill>
                <a:schemeClr val="accent2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30480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8862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7244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4008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048000"/>
            <a:ext cx="609600" cy="609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latin typeface="Times New Roman" pitchFamily="18" charset="0"/>
                <a:sym typeface="Symbol"/>
              </a:rPr>
              <a:t>x</a:t>
            </a:r>
            <a:r>
              <a:rPr lang="en-US" sz="2000" b="0" baseline="-25000" dirty="0" smtClean="0">
                <a:latin typeface="Times New Roman" pitchFamily="18" charset="0"/>
                <a:sym typeface="Symbol"/>
              </a:rPr>
              <a:t>1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657600" y="4343400"/>
            <a:ext cx="609600" cy="609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latin typeface="Times New Roman" pitchFamily="18" charset="0"/>
                <a:sym typeface="Symbol"/>
              </a:rPr>
              <a:t>x</a:t>
            </a:r>
            <a:r>
              <a:rPr lang="en-US" sz="2000" b="0" baseline="-25000" dirty="0" smtClean="0">
                <a:latin typeface="Times New Roman" pitchFamily="18" charset="0"/>
                <a:sym typeface="Symbol"/>
              </a:rPr>
              <a:t>2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343400" y="4343400"/>
            <a:ext cx="609600" cy="609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latin typeface="Times New Roman" pitchFamily="18" charset="0"/>
                <a:sym typeface="Symbol"/>
              </a:rPr>
              <a:t>x</a:t>
            </a:r>
            <a:r>
              <a:rPr lang="en-US" sz="2000" b="0" baseline="-25000" dirty="0">
                <a:latin typeface="Times New Roman" pitchFamily="18" charset="0"/>
                <a:sym typeface="Symbol"/>
              </a:rPr>
              <a:t>3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029200" y="4343400"/>
            <a:ext cx="609600" cy="609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715000" y="4343400"/>
            <a:ext cx="609600" cy="609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err="1" smtClean="0">
                <a:latin typeface="Times New Roman" pitchFamily="18" charset="0"/>
                <a:sym typeface="Symbol"/>
              </a:rPr>
              <a:t>x</a:t>
            </a:r>
            <a:r>
              <a:rPr lang="en-US" sz="2000" b="0" baseline="-25000" dirty="0" err="1" smtClean="0">
                <a:latin typeface="Times New Roman" pitchFamily="18" charset="0"/>
                <a:sym typeface="Symbol"/>
              </a:rPr>
              <a:t>h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>
            <a:stCxn id="15" idx="0"/>
            <a:endCxn id="9" idx="4"/>
          </p:cNvCxnSpPr>
          <p:nvPr/>
        </p:nvCxnSpPr>
        <p:spPr bwMode="auto">
          <a:xfrm flipH="1" flipV="1">
            <a:off x="2438400" y="3657600"/>
            <a:ext cx="838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0" idx="0"/>
          </p:cNvCxnSpPr>
          <p:nvPr/>
        </p:nvCxnSpPr>
        <p:spPr bwMode="auto">
          <a:xfrm flipH="1" flipV="1">
            <a:off x="2438400" y="3657600"/>
            <a:ext cx="2209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2514600" y="3657600"/>
            <a:ext cx="2743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5" idx="0"/>
            <a:endCxn id="4" idx="4"/>
          </p:cNvCxnSpPr>
          <p:nvPr/>
        </p:nvCxnSpPr>
        <p:spPr bwMode="auto">
          <a:xfrm flipV="1">
            <a:off x="3276600" y="3657600"/>
            <a:ext cx="9144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9" idx="0"/>
          </p:cNvCxnSpPr>
          <p:nvPr/>
        </p:nvCxnSpPr>
        <p:spPr bwMode="auto">
          <a:xfrm flipV="1">
            <a:off x="3962400" y="3657600"/>
            <a:ext cx="1066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9" idx="0"/>
          </p:cNvCxnSpPr>
          <p:nvPr/>
        </p:nvCxnSpPr>
        <p:spPr bwMode="auto">
          <a:xfrm flipV="1">
            <a:off x="3962400" y="3657600"/>
            <a:ext cx="19050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8" idx="4"/>
          </p:cNvCxnSpPr>
          <p:nvPr/>
        </p:nvCxnSpPr>
        <p:spPr bwMode="auto">
          <a:xfrm flipV="1">
            <a:off x="4724400" y="3657600"/>
            <a:ext cx="1981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486400" y="3657600"/>
            <a:ext cx="1219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5029200" y="3657600"/>
            <a:ext cx="10414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20" idx="0"/>
            <a:endCxn id="4" idx="4"/>
          </p:cNvCxnSpPr>
          <p:nvPr/>
        </p:nvCxnSpPr>
        <p:spPr bwMode="auto">
          <a:xfrm flipH="1" flipV="1">
            <a:off x="4191000" y="3657600"/>
            <a:ext cx="457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2" idx="4"/>
          </p:cNvCxnSpPr>
          <p:nvPr/>
        </p:nvCxnSpPr>
        <p:spPr bwMode="auto">
          <a:xfrm flipH="1" flipV="1">
            <a:off x="3352800" y="3657600"/>
            <a:ext cx="1981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9" idx="0"/>
          </p:cNvCxnSpPr>
          <p:nvPr/>
        </p:nvCxnSpPr>
        <p:spPr bwMode="auto">
          <a:xfrm flipH="1" flipV="1">
            <a:off x="3352800" y="3657600"/>
            <a:ext cx="6096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 flipV="1">
            <a:off x="4648200" y="2286000"/>
            <a:ext cx="20574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4648200" y="22860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4648200" y="2286000"/>
            <a:ext cx="381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191000" y="2286000"/>
            <a:ext cx="457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429000" y="2286000"/>
            <a:ext cx="1219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2514600" y="2286000"/>
            <a:ext cx="2133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6" idx="4"/>
          </p:cNvCxnSpPr>
          <p:nvPr/>
        </p:nvCxnSpPr>
        <p:spPr bwMode="auto">
          <a:xfrm flipV="1">
            <a:off x="5401129" y="3657600"/>
            <a:ext cx="466271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8" idx="4"/>
          </p:cNvCxnSpPr>
          <p:nvPr/>
        </p:nvCxnSpPr>
        <p:spPr bwMode="auto">
          <a:xfrm flipV="1">
            <a:off x="6091464" y="3657600"/>
            <a:ext cx="614136" cy="649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147547" y="5334000"/>
            <a:ext cx="1040670" cy="400110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pPr algn="ctr" rtl="0"/>
            <a:r>
              <a:rPr lang="en-US" b="0" dirty="0" smtClean="0"/>
              <a:t>VC-dim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109547" y="3198911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023947" y="3197423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862147" y="3195935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700347" y="3194447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538547" y="3192959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376747" y="3191471"/>
            <a:ext cx="63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</a:t>
            </a:r>
            <a:r>
              <a:rPr lang="en-US" sz="1400" baseline="-25000" dirty="0" smtClean="0"/>
              <a:t>6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 bwMode="auto">
          <a:xfrm>
            <a:off x="4343400" y="1661886"/>
            <a:ext cx="609600" cy="6096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  <a:sym typeface="Symbol"/>
              </a:rPr>
              <a:t>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72017" y="5334000"/>
            <a:ext cx="1013593" cy="400110"/>
          </a:xfrm>
          <a:prstGeom prst="rect">
            <a:avLst/>
          </a:prstGeom>
          <a:solidFill>
            <a:srgbClr val="C0E399"/>
          </a:solidFill>
        </p:spPr>
        <p:txBody>
          <a:bodyPr wrap="none" rtlCol="0">
            <a:spAutoFit/>
          </a:bodyPr>
          <a:lstStyle/>
          <a:p>
            <a:pPr algn="ctr" rtl="0"/>
            <a:r>
              <a:rPr lang="en-US" b="0" dirty="0" smtClean="0"/>
              <a:t>2</a:t>
            </a:r>
            <a:r>
              <a:rPr lang="en-US" b="0" baseline="30000" dirty="0" smtClean="0"/>
              <a:t>h^logh</a:t>
            </a:r>
            <a:r>
              <a:rPr lang="en-US" b="0" baseline="-25000" dirty="0" smtClean="0"/>
              <a:t> </a:t>
            </a:r>
            <a:r>
              <a:rPr lang="en-US" b="0" dirty="0" smtClean="0"/>
              <a:t>&lt;</a:t>
            </a:r>
            <a:endParaRPr lang="en-US" b="0" dirty="0"/>
          </a:p>
        </p:txBody>
      </p:sp>
      <p:sp>
        <p:nvSpPr>
          <p:cNvPr id="58" name="TextBox 57"/>
          <p:cNvSpPr txBox="1"/>
          <p:nvPr/>
        </p:nvSpPr>
        <p:spPr>
          <a:xfrm>
            <a:off x="5501684" y="5334000"/>
            <a:ext cx="968551" cy="400110"/>
          </a:xfrm>
          <a:prstGeom prst="rect">
            <a:avLst/>
          </a:prstGeom>
          <a:solidFill>
            <a:srgbClr val="C0E399"/>
          </a:solidFill>
        </p:spPr>
        <p:txBody>
          <a:bodyPr wrap="none" rtlCol="0">
            <a:spAutoFit/>
          </a:bodyPr>
          <a:lstStyle/>
          <a:p>
            <a:pPr algn="ctr" rtl="0"/>
            <a:r>
              <a:rPr lang="en-US" b="0" dirty="0" smtClean="0"/>
              <a:t>&lt;&lt; 2</a:t>
            </a:r>
            <a:r>
              <a:rPr lang="en-US" b="0" baseline="30000" dirty="0" smtClean="0"/>
              <a:t>2^h</a:t>
            </a:r>
            <a:endParaRPr lang="en-US" b="0" baseline="30000" dirty="0"/>
          </a:p>
        </p:txBody>
      </p:sp>
      <p:sp>
        <p:nvSpPr>
          <p:cNvPr id="50" name="Rounded Rectangular Callout 49"/>
          <p:cNvSpPr/>
          <p:nvPr/>
        </p:nvSpPr>
        <p:spPr bwMode="auto">
          <a:xfrm>
            <a:off x="533400" y="2578100"/>
            <a:ext cx="8382000" cy="1752600"/>
          </a:xfrm>
          <a:prstGeom prst="wedgeRoundRectCallout">
            <a:avLst>
              <a:gd name="adj1" fmla="val -573"/>
              <a:gd name="adj2" fmla="val 98357"/>
              <a:gd name="adj3" fmla="val 16667"/>
            </a:avLst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2" algn="l" rtl="0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Actual dimension wide open; related to size of: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Set systems with restricted intersections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[BF80, Gro00]</a:t>
            </a:r>
          </a:p>
          <a:p>
            <a:pPr marL="342900" lvl="2" indent="-342900" rtl="0">
              <a:buFont typeface="Arial" pitchFamily="34" charset="0"/>
              <a:buChar char="•"/>
            </a:pPr>
            <a:r>
              <a:rPr lang="en-US" sz="2400" dirty="0"/>
              <a:t>Matching vector sets   </a:t>
            </a:r>
            <a:r>
              <a:rPr lang="en-US" dirty="0"/>
              <a:t>[Yek07,Efr09, DGY10]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Degree of representing “OR” modulo m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[BBR92]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2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6" grpId="0" animBg="1"/>
      <p:bldP spid="58" grpId="0" animBg="1"/>
      <p:bldP spid="5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152400"/>
            <a:ext cx="9036496" cy="1143000"/>
          </a:xfrm>
        </p:spPr>
        <p:txBody>
          <a:bodyPr/>
          <a:lstStyle/>
          <a:p>
            <a:pPr rtl="0" eaLnBrk="1" hangingPunct="1"/>
            <a:r>
              <a:rPr lang="en-US" sz="4800" dirty="0" smtClean="0">
                <a:solidFill>
                  <a:schemeClr val="accent2"/>
                </a:solidFill>
              </a:rPr>
              <a:t>Share Conversion</a:t>
            </a:r>
            <a:endParaRPr lang="en-US" sz="4800" baseline="30000" dirty="0" smtClean="0">
              <a:solidFill>
                <a:srgbClr val="00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1268760"/>
            <a:ext cx="48965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0" dirty="0" smtClean="0">
                <a:solidFill>
                  <a:srgbClr val="006600"/>
                </a:solidFill>
              </a:rPr>
              <a:t>Given: CNF shares of s mod 6</a:t>
            </a:r>
          </a:p>
          <a:p>
            <a:pPr algn="ctr" rtl="0"/>
            <a:r>
              <a:rPr lang="en-US" sz="2400" b="0" dirty="0" smtClean="0">
                <a:solidFill>
                  <a:srgbClr val="C00000"/>
                </a:solidFill>
              </a:rPr>
              <a:t>s=0 </a:t>
            </a:r>
            <a:r>
              <a:rPr lang="en-US" sz="2400" b="0" dirty="0" smtClean="0">
                <a:solidFill>
                  <a:srgbClr val="C00000"/>
                </a:solidFill>
                <a:sym typeface="Wingdings" pitchFamily="2" charset="2"/>
              </a:rPr>
              <a:t> s’</a:t>
            </a:r>
            <a:r>
              <a:rPr lang="en-US" sz="2400" b="0" dirty="0" smtClean="0">
                <a:solidFill>
                  <a:srgbClr val="C00000"/>
                </a:solidFill>
                <a:sym typeface="Symbol"/>
              </a:rPr>
              <a:t></a:t>
            </a:r>
            <a:r>
              <a:rPr lang="en-US" sz="2400" b="0" dirty="0" smtClean="0">
                <a:solidFill>
                  <a:srgbClr val="C00000"/>
                </a:solidFill>
                <a:sym typeface="Wingdings" pitchFamily="2" charset="2"/>
              </a:rPr>
              <a:t>0</a:t>
            </a:r>
          </a:p>
          <a:p>
            <a:pPr algn="ctr" rtl="0"/>
            <a:r>
              <a:rPr lang="en-US" sz="2400" b="0" dirty="0" smtClean="0">
                <a:solidFill>
                  <a:srgbClr val="C00000"/>
                </a:solidFill>
                <a:sym typeface="Wingdings" pitchFamily="2" charset="2"/>
              </a:rPr>
              <a:t>s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0 </a:t>
            </a:r>
            <a:r>
              <a:rPr lang="en-US" sz="2400" b="0" dirty="0" smtClean="0">
                <a:solidFill>
                  <a:srgbClr val="C00000"/>
                </a:solidFill>
                <a:sym typeface="Wingdings" pitchFamily="2" charset="2"/>
              </a:rPr>
              <a:t> s’=0</a:t>
            </a:r>
            <a:endParaRPr lang="en-US" sz="2400" b="0" dirty="0">
              <a:solidFill>
                <a:srgbClr val="C00000"/>
              </a:solidFill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2296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1475656" y="1772816"/>
            <a:ext cx="2016224" cy="576064"/>
          </a:xfrm>
          <a:prstGeom prst="cloudCallout">
            <a:avLst>
              <a:gd name="adj1" fmla="val 64909"/>
              <a:gd name="adj2" fmla="val 276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s=1,3,4</a:t>
            </a:r>
          </a:p>
        </p:txBody>
      </p:sp>
    </p:spTree>
    <p:extLst>
      <p:ext uri="{BB962C8B-B14F-4D97-AF65-F5344CB8AC3E}">
        <p14:creationId xmlns:p14="http://schemas.microsoft.com/office/powerpoint/2010/main" val="258100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228600" y="1988840"/>
                <a:ext cx="8915400" cy="403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algn="l" rtl="0"/>
                <a:r>
                  <a:rPr lang="en-US" b="0" dirty="0" smtClean="0"/>
                  <a:t>Goal: find N subsets T</a:t>
                </a:r>
                <a:r>
                  <a:rPr lang="en-US" b="0" baseline="-25000" dirty="0" smtClean="0"/>
                  <a:t>i</a:t>
                </a:r>
                <a:r>
                  <a:rPr lang="en-US" b="0" dirty="0" smtClean="0">
                    <a:sym typeface="Symbol"/>
                  </a:rPr>
                  <a:t> of [h]</a:t>
                </a:r>
                <a:r>
                  <a:rPr lang="en-US" b="0" dirty="0" smtClean="0"/>
                  <a:t> such that:</a:t>
                </a:r>
              </a:p>
              <a:p>
                <a:pPr lvl="1" algn="l" rtl="0"/>
                <a:r>
                  <a:rPr lang="en-US" b="0" dirty="0" smtClean="0"/>
                  <a:t>|T</a:t>
                </a:r>
                <a:r>
                  <a:rPr lang="en-US" b="0" baseline="-25000" dirty="0" smtClean="0"/>
                  <a:t>i</a:t>
                </a:r>
                <a:r>
                  <a:rPr lang="en-US" b="0" dirty="0" smtClean="0"/>
                  <a:t>|</a:t>
                </a:r>
                <a:r>
                  <a:rPr lang="en-US" b="0" dirty="0" smtClean="0">
                    <a:sym typeface="Symbol"/>
                  </a:rPr>
                  <a:t></a:t>
                </a:r>
                <a:r>
                  <a:rPr lang="en-US" b="0" dirty="0" smtClean="0"/>
                  <a:t>1             	(mod 6)</a:t>
                </a:r>
              </a:p>
              <a:p>
                <a:pPr lvl="1" algn="l" rtl="0"/>
                <a:r>
                  <a:rPr lang="en-US" b="0" dirty="0" smtClean="0"/>
                  <a:t>|</a:t>
                </a:r>
                <a:r>
                  <a:rPr lang="en-US" b="0" dirty="0" err="1"/>
                  <a:t>T</a:t>
                </a:r>
                <a:r>
                  <a:rPr lang="en-US" b="0" baseline="-25000" dirty="0" err="1" smtClean="0"/>
                  <a:t>i</a:t>
                </a:r>
                <a:r>
                  <a:rPr lang="en-US" b="0" dirty="0" err="1" smtClean="0">
                    <a:sym typeface="Symbol"/>
                  </a:rPr>
                  <a:t>T</a:t>
                </a:r>
                <a:r>
                  <a:rPr lang="en-US" b="0" baseline="-25000" dirty="0" err="1" smtClean="0">
                    <a:sym typeface="Symbol"/>
                  </a:rPr>
                  <a:t>j</a:t>
                </a:r>
                <a:r>
                  <a:rPr lang="en-US" b="0" dirty="0" smtClean="0">
                    <a:sym typeface="Symbol"/>
                  </a:rPr>
                  <a:t>|  {0,3,4} 	(mod 6) </a:t>
                </a:r>
                <a:endParaRPr lang="en-US" b="0" dirty="0"/>
              </a:p>
              <a:p>
                <a:pPr algn="l" rtl="0"/>
                <a:r>
                  <a:rPr lang="en-US" b="0" dirty="0" smtClean="0"/>
                  <a:t>h = query length; </a:t>
                </a:r>
                <a:r>
                  <a:rPr lang="en-US" b="0" dirty="0"/>
                  <a:t>N = database </a:t>
                </a:r>
                <a:r>
                  <a:rPr lang="en-US" b="0" dirty="0" smtClean="0"/>
                  <a:t>size </a:t>
                </a:r>
              </a:p>
              <a:p>
                <a:pPr algn="l" rtl="0">
                  <a:buClr>
                    <a:schemeClr val="tx2"/>
                  </a:buClr>
                </a:pPr>
                <a:r>
                  <a:rPr lang="en-US" b="0" dirty="0" smtClean="0">
                    <a:solidFill>
                      <a:srgbClr val="FF0000"/>
                    </a:solidFill>
                  </a:rPr>
                  <a:t>[Frankl83]:  </a:t>
                </a:r>
                <a:r>
                  <a:rPr lang="en-US" b="0" dirty="0" smtClean="0"/>
                  <a:t>h=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0" dirty="0" smtClean="0"/>
                  <a:t>, N=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b="0" dirty="0" smtClean="0"/>
              </a:p>
              <a:p>
                <a:pPr lvl="1" algn="l" rtl="0"/>
                <a:r>
                  <a:rPr lang="en-US" b="0" dirty="0" smtClean="0"/>
                  <a:t>h </a:t>
                </a:r>
                <a:r>
                  <a:rPr lang="en-US" b="0" dirty="0">
                    <a:sym typeface="Symbol"/>
                  </a:rPr>
                  <a:t></a:t>
                </a:r>
                <a:r>
                  <a:rPr lang="en-US" b="0" dirty="0" smtClean="0"/>
                  <a:t> 7N</a:t>
                </a:r>
                <a:r>
                  <a:rPr lang="en-US" b="0" baseline="30000" dirty="0" smtClean="0"/>
                  <a:t>1/4</a:t>
                </a:r>
              </a:p>
              <a:p>
                <a:pPr algn="l" rtl="0"/>
                <a:r>
                  <a:rPr lang="en-US" b="0" dirty="0" smtClean="0"/>
                  <a:t>Better asymptotic constructions exist</a:t>
                </a: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988840"/>
                <a:ext cx="8915400" cy="4038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81000" y="260648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r>
              <a:rPr lang="en-US" sz="3600" b="0" dirty="0" smtClean="0">
                <a:solidFill>
                  <a:srgbClr val="008000"/>
                </a:solidFill>
              </a:rPr>
              <a:t>Big Set System with Limited </a:t>
            </a:r>
            <a:br>
              <a:rPr lang="en-US" sz="3600" b="0" dirty="0" smtClean="0">
                <a:solidFill>
                  <a:srgbClr val="008000"/>
                </a:solidFill>
              </a:rPr>
            </a:br>
            <a:r>
              <a:rPr lang="en-US" sz="3600" b="0" dirty="0" smtClean="0">
                <a:solidFill>
                  <a:srgbClr val="008000"/>
                </a:solidFill>
              </a:rPr>
              <a:t>mod-6 Intersections</a:t>
            </a:r>
            <a:endParaRPr lang="en-US" sz="4800" b="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3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905000" y="2438400"/>
            <a:ext cx="5257800" cy="2514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+mj-lt"/>
              </a:rPr>
              <a:t>r-clique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242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386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3434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6482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626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74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1722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194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1242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4290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7338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0386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3434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6482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2578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5626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8674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1722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8194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1242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4770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5626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8194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1242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290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8674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1722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8194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4290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7338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40386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3434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6482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9530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52578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55626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58674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61722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8194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1242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34290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37338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0386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46482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674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172200" y="4419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7818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7818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4770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64770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5146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2098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098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5146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5146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7338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0386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3434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482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2578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0386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3434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49530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52578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 rot="2100000">
            <a:off x="1810510" y="3734452"/>
            <a:ext cx="2395601" cy="702639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11</a:t>
            </a:r>
          </a:p>
        </p:txBody>
      </p:sp>
      <p:sp>
        <p:nvSpPr>
          <p:cNvPr id="106" name="Oval 105"/>
          <p:cNvSpPr/>
          <p:nvPr/>
        </p:nvSpPr>
        <p:spPr bwMode="auto">
          <a:xfrm rot="4500000">
            <a:off x="2339453" y="3462799"/>
            <a:ext cx="2302159" cy="647231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11</a:t>
            </a:r>
          </a:p>
        </p:txBody>
      </p:sp>
      <p:sp>
        <p:nvSpPr>
          <p:cNvPr id="107" name="Oval 106"/>
          <p:cNvSpPr/>
          <p:nvPr/>
        </p:nvSpPr>
        <p:spPr bwMode="auto">
          <a:xfrm rot="-360000">
            <a:off x="3380321" y="4172184"/>
            <a:ext cx="2302159" cy="647231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11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352800" y="4291693"/>
            <a:ext cx="678543" cy="58510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3" name="TextBox 64512"/>
              <p:cNvSpPr txBox="1"/>
              <p:nvPr/>
            </p:nvSpPr>
            <p:spPr>
              <a:xfrm>
                <a:off x="1193198" y="5338549"/>
                <a:ext cx="7265002" cy="687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en-US" sz="3200" b="0" dirty="0" smtClean="0"/>
                  <a:t>h=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sz="32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>
                                <a:latin typeface="Cambria Math"/>
                              </a:rPr>
                              <m:t>𝑟</m:t>
                            </m:r>
                          </m:num>
                          <m:den>
                            <m:r>
                              <a:rPr lang="en-US" sz="32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3200" b="0" i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3200" b="0" dirty="0"/>
                  <a:t> N=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sz="32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3200" b="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b="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/>
                      </a:rPr>
                      <m:t>; </m:t>
                    </m:r>
                  </m:oMath>
                </a14:m>
                <a:r>
                  <a:rPr lang="en-US" sz="3200" b="0" dirty="0" smtClean="0"/>
                  <a:t>|T</a:t>
                </a:r>
                <a:r>
                  <a:rPr lang="en-US" sz="3200" b="0" baseline="-25000" dirty="0" smtClean="0"/>
                  <a:t>i</a:t>
                </a:r>
                <a:r>
                  <a:rPr lang="en-US" sz="3200" b="0" dirty="0" smtClean="0"/>
                  <a:t>|=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200" b="0" dirty="0" smtClean="0"/>
                  <a:t>=55</a:t>
                </a:r>
                <a:r>
                  <a:rPr lang="en-US" sz="3200" b="0" dirty="0" smtClean="0">
                    <a:sym typeface="Symbol"/>
                  </a:rPr>
                  <a:t></a:t>
                </a:r>
                <a:r>
                  <a:rPr lang="en-US" sz="3200" b="0" dirty="0" smtClean="0"/>
                  <a:t>1 (mod 6)</a:t>
                </a:r>
                <a:endParaRPr lang="en-US" sz="3200" b="0" dirty="0"/>
              </a:p>
            </p:txBody>
          </p:sp>
        </mc:Choice>
        <mc:Fallback xmlns="">
          <p:sp>
            <p:nvSpPr>
              <p:cNvPr id="64513" name="TextBox 645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198" y="5338549"/>
                <a:ext cx="7265002" cy="687945"/>
              </a:xfrm>
              <a:prstGeom prst="rect">
                <a:avLst/>
              </a:prstGeom>
              <a:blipFill rotWithShape="1">
                <a:blip r:embed="rId3"/>
                <a:stretch>
                  <a:fillRect l="-2181" t="-6195" r="-755" b="-19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143000" y="6024349"/>
                <a:ext cx="7558479" cy="678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l" rtl="0"/>
                <a:r>
                  <a:rPr lang="en-US" sz="3200" b="0" dirty="0" smtClean="0"/>
                  <a:t>|</a:t>
                </a:r>
                <a:r>
                  <a:rPr lang="en-US" sz="3200" b="0" dirty="0" err="1" smtClean="0"/>
                  <a:t>T</a:t>
                </a:r>
                <a:r>
                  <a:rPr lang="en-US" sz="3200" b="0" baseline="-25000" dirty="0" err="1" smtClean="0"/>
                  <a:t>i</a:t>
                </a:r>
                <a:r>
                  <a:rPr lang="en-US" sz="3200" b="0" dirty="0" err="1" smtClean="0">
                    <a:sym typeface="Symbol"/>
                  </a:rPr>
                  <a:t>T</a:t>
                </a:r>
                <a:r>
                  <a:rPr lang="en-US" sz="3200" b="0" baseline="-25000" dirty="0" err="1" smtClean="0">
                    <a:sym typeface="Symbol"/>
                  </a:rPr>
                  <a:t>j</a:t>
                </a:r>
                <a:r>
                  <a:rPr lang="en-US" sz="3200" b="0" dirty="0" smtClean="0">
                    <a:sym typeface="Symbol"/>
                  </a:rPr>
                  <a:t>|=</a:t>
                </a:r>
                <a14:m>
                  <m:oMath xmlns="" xmlns:m="http://schemas.openxmlformats.org/officeDocument/2006/math">
                    <m:d>
                      <m:dPr>
                        <m:ctrlPr>
                          <a:rPr lang="en-US" sz="3200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3200" b="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200" b="0" dirty="0" smtClean="0">
                    <a:sym typeface="Symbol"/>
                  </a:rPr>
                  <a:t>, 3t</a:t>
                </a:r>
                <a:r>
                  <a:rPr lang="en-US" sz="3200" b="0" dirty="0">
                    <a:sym typeface="Symbol"/>
                  </a:rPr>
                  <a:t> </a:t>
                </a:r>
                <a:r>
                  <a:rPr lang="en-US" sz="3200" b="0" dirty="0" smtClean="0">
                    <a:sym typeface="Symbol"/>
                  </a:rPr>
                  <a:t>10  </a:t>
                </a:r>
                <a:r>
                  <a:rPr lang="en-US" sz="3200" b="0" dirty="0">
                    <a:sym typeface="Symbol"/>
                  </a:rPr>
                  <a:t> {0,3,4} </a:t>
                </a:r>
                <a:r>
                  <a:rPr lang="en-US" sz="3200" b="0" dirty="0" smtClean="0">
                    <a:sym typeface="Symbol"/>
                  </a:rPr>
                  <a:t>  (</a:t>
                </a:r>
                <a:r>
                  <a:rPr lang="en-US" sz="3200" b="0" dirty="0">
                    <a:sym typeface="Symbol"/>
                  </a:rPr>
                  <a:t>mod 6) </a:t>
                </a:r>
                <a:endParaRPr lang="en-US" sz="3200" b="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024349"/>
                <a:ext cx="7558479" cy="678584"/>
              </a:xfrm>
              <a:prstGeom prst="rect">
                <a:avLst/>
              </a:prstGeom>
              <a:blipFill rotWithShape="1">
                <a:blip r:embed="rId4"/>
                <a:stretch>
                  <a:fillRect l="-2098"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4"/>
          <p:cNvSpPr txBox="1">
            <a:spLocks noChangeArrowheads="1"/>
          </p:cNvSpPr>
          <p:nvPr/>
        </p:nvSpPr>
        <p:spPr bwMode="auto">
          <a:xfrm>
            <a:off x="381000" y="304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r>
              <a:rPr lang="en-US" sz="3600" b="0" dirty="0" smtClean="0">
                <a:solidFill>
                  <a:srgbClr val="008000"/>
                </a:solidFill>
              </a:rPr>
              <a:t>Big Set System with Limited </a:t>
            </a:r>
            <a:br>
              <a:rPr lang="en-US" sz="3600" b="0" dirty="0" smtClean="0">
                <a:solidFill>
                  <a:srgbClr val="008000"/>
                </a:solidFill>
              </a:rPr>
            </a:br>
            <a:r>
              <a:rPr lang="en-US" sz="3600" b="0" dirty="0" smtClean="0">
                <a:solidFill>
                  <a:srgbClr val="008000"/>
                </a:solidFill>
              </a:rPr>
              <a:t>mod-6 Intersections</a:t>
            </a:r>
            <a:endParaRPr lang="en-US" sz="4800" b="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4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7" grpId="0" animBg="1"/>
      <p:bldP spid="3" grpId="0" animBg="1"/>
      <p:bldP spid="64513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068960"/>
            <a:ext cx="720080" cy="1035837"/>
          </a:xfrm>
          <a:prstGeom prst="rect">
            <a:avLst/>
          </a:prstGeom>
        </p:spPr>
      </p:pic>
      <p:sp>
        <p:nvSpPr>
          <p:cNvPr id="399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4813"/>
            <a:ext cx="6904038" cy="863600"/>
          </a:xfrm>
        </p:spPr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How much do </a:t>
            </a:r>
            <a:r>
              <a:rPr lang="en-US" sz="4400" dirty="0" smtClean="0">
                <a:solidFill>
                  <a:schemeClr val="accent2"/>
                </a:solidFill>
              </a:rPr>
              <a:t>we earn</a:t>
            </a:r>
            <a:r>
              <a:rPr lang="en-US" sz="44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99390" name="AutoShape 30"/>
          <p:cNvSpPr>
            <a:spLocks noChangeArrowheads="1"/>
          </p:cNvSpPr>
          <p:nvPr/>
        </p:nvSpPr>
        <p:spPr bwMode="auto">
          <a:xfrm>
            <a:off x="1403350" y="5805488"/>
            <a:ext cx="6264275" cy="57626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solidFill>
                  <a:srgbClr val="FF0000"/>
                </a:solidFill>
              </a:rPr>
              <a:t>Goal</a:t>
            </a:r>
            <a:r>
              <a:rPr lang="en-US"/>
              <a:t>: compute </a:t>
            </a:r>
            <a:r>
              <a:rPr lang="en-US">
                <a:sym typeface="Symbol" pitchFamily="18" charset="2"/>
              </a:rPr>
              <a:t>x</a:t>
            </a:r>
            <a:r>
              <a:rPr lang="en-US" baseline="-25000">
                <a:sym typeface="Symbol" pitchFamily="18" charset="2"/>
              </a:rPr>
              <a:t>i</a:t>
            </a:r>
            <a:r>
              <a:rPr lang="en-US">
                <a:sym typeface="Symbol" pitchFamily="18" charset="2"/>
              </a:rPr>
              <a:t> without revealing anything else</a:t>
            </a:r>
            <a:endParaRPr lang="en-US"/>
          </a:p>
        </p:txBody>
      </p:sp>
      <p:grpSp>
        <p:nvGrpSpPr>
          <p:cNvPr id="399426" name="Group 66"/>
          <p:cNvGrpSpPr>
            <a:grpSpLocks/>
          </p:cNvGrpSpPr>
          <p:nvPr/>
        </p:nvGrpSpPr>
        <p:grpSpPr bwMode="auto">
          <a:xfrm>
            <a:off x="2843213" y="1628775"/>
            <a:ext cx="3241675" cy="3817938"/>
            <a:chOff x="1791" y="1026"/>
            <a:chExt cx="2042" cy="2405"/>
          </a:xfrm>
        </p:grpSpPr>
        <p:sp>
          <p:nvSpPr>
            <p:cNvPr id="399366" name="Oval 6"/>
            <p:cNvSpPr>
              <a:spLocks noChangeArrowheads="1"/>
            </p:cNvSpPr>
            <p:nvPr/>
          </p:nvSpPr>
          <p:spPr bwMode="auto">
            <a:xfrm>
              <a:off x="2653" y="3068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399372" name="Oval 12"/>
            <p:cNvSpPr>
              <a:spLocks noChangeArrowheads="1"/>
            </p:cNvSpPr>
            <p:nvPr/>
          </p:nvSpPr>
          <p:spPr bwMode="auto">
            <a:xfrm>
              <a:off x="1791" y="2433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399373" name="Oval 13"/>
            <p:cNvSpPr>
              <a:spLocks noChangeArrowheads="1"/>
            </p:cNvSpPr>
            <p:nvPr/>
          </p:nvSpPr>
          <p:spPr bwMode="auto">
            <a:xfrm>
              <a:off x="1791" y="1616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399374" name="Oval 14"/>
            <p:cNvSpPr>
              <a:spLocks noChangeArrowheads="1"/>
            </p:cNvSpPr>
            <p:nvPr/>
          </p:nvSpPr>
          <p:spPr bwMode="auto">
            <a:xfrm>
              <a:off x="2608" y="1026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4</a:t>
              </a:r>
            </a:p>
          </p:txBody>
        </p:sp>
        <p:sp>
          <p:nvSpPr>
            <p:cNvPr id="399375" name="Oval 15"/>
            <p:cNvSpPr>
              <a:spLocks noChangeArrowheads="1"/>
            </p:cNvSpPr>
            <p:nvPr/>
          </p:nvSpPr>
          <p:spPr bwMode="auto">
            <a:xfrm>
              <a:off x="3470" y="1616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5</a:t>
              </a:r>
            </a:p>
          </p:txBody>
        </p:sp>
        <p:sp>
          <p:nvSpPr>
            <p:cNvPr id="399376" name="Oval 16"/>
            <p:cNvSpPr>
              <a:spLocks noChangeArrowheads="1"/>
            </p:cNvSpPr>
            <p:nvPr/>
          </p:nvSpPr>
          <p:spPr bwMode="auto">
            <a:xfrm>
              <a:off x="3470" y="2433"/>
              <a:ext cx="363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  <a:r>
                <a:rPr lang="en-US" sz="1800" baseline="-25000"/>
                <a:t>6</a:t>
              </a:r>
            </a:p>
          </p:txBody>
        </p:sp>
        <p:sp>
          <p:nvSpPr>
            <p:cNvPr id="399378" name="AutoShape 18" descr="2Q=="/>
            <p:cNvSpPr>
              <a:spLocks noChangeAspect="1" noChangeArrowheads="1"/>
            </p:cNvSpPr>
            <p:nvPr/>
          </p:nvSpPr>
          <p:spPr bwMode="auto">
            <a:xfrm>
              <a:off x="2784" y="1883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99380" name="AutoShape 20" descr="2Q=="/>
            <p:cNvSpPr>
              <a:spLocks noChangeAspect="1" noChangeArrowheads="1"/>
            </p:cNvSpPr>
            <p:nvPr/>
          </p:nvSpPr>
          <p:spPr bwMode="auto">
            <a:xfrm>
              <a:off x="2784" y="1883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99382" name="AutoShape 22" descr="2Q=="/>
            <p:cNvSpPr>
              <a:spLocks noChangeAspect="1" noChangeArrowheads="1"/>
            </p:cNvSpPr>
            <p:nvPr/>
          </p:nvSpPr>
          <p:spPr bwMode="auto">
            <a:xfrm>
              <a:off x="2784" y="1883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99411" name="AutoShape 51" descr="Z"/>
            <p:cNvSpPr>
              <a:spLocks noChangeAspect="1"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99413" name="AutoShape 53" descr="Z"/>
            <p:cNvSpPr>
              <a:spLocks noChangeAspect="1"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399425" name="Group 65"/>
          <p:cNvGrpSpPr>
            <a:grpSpLocks/>
          </p:cNvGrpSpPr>
          <p:nvPr/>
        </p:nvGrpSpPr>
        <p:grpSpPr bwMode="auto">
          <a:xfrm>
            <a:off x="3419475" y="2349500"/>
            <a:ext cx="2089150" cy="2303463"/>
            <a:chOff x="2154" y="1480"/>
            <a:chExt cx="1316" cy="1451"/>
          </a:xfrm>
        </p:grpSpPr>
        <p:sp>
          <p:nvSpPr>
            <p:cNvPr id="399417" name="AutoShape 57"/>
            <p:cNvSpPr>
              <a:spLocks noChangeArrowheads="1"/>
            </p:cNvSpPr>
            <p:nvPr/>
          </p:nvSpPr>
          <p:spPr bwMode="auto">
            <a:xfrm>
              <a:off x="2744" y="2659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  <p:sp>
          <p:nvSpPr>
            <p:cNvPr id="399418" name="AutoShape 58"/>
            <p:cNvSpPr>
              <a:spLocks noChangeArrowheads="1"/>
            </p:cNvSpPr>
            <p:nvPr/>
          </p:nvSpPr>
          <p:spPr bwMode="auto">
            <a:xfrm rot="-3165140">
              <a:off x="3288" y="2251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  <p:sp>
          <p:nvSpPr>
            <p:cNvPr id="399419" name="AutoShape 59"/>
            <p:cNvSpPr>
              <a:spLocks noChangeArrowheads="1"/>
            </p:cNvSpPr>
            <p:nvPr/>
          </p:nvSpPr>
          <p:spPr bwMode="auto">
            <a:xfrm rot="3165140" flipH="1">
              <a:off x="2244" y="2297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  <p:sp>
          <p:nvSpPr>
            <p:cNvPr id="399422" name="AutoShape 62"/>
            <p:cNvSpPr>
              <a:spLocks noChangeArrowheads="1"/>
            </p:cNvSpPr>
            <p:nvPr/>
          </p:nvSpPr>
          <p:spPr bwMode="auto">
            <a:xfrm flipV="1">
              <a:off x="2744" y="1480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  <p:sp>
          <p:nvSpPr>
            <p:cNvPr id="399423" name="AutoShape 63"/>
            <p:cNvSpPr>
              <a:spLocks noChangeArrowheads="1"/>
            </p:cNvSpPr>
            <p:nvPr/>
          </p:nvSpPr>
          <p:spPr bwMode="auto">
            <a:xfrm rot="3165140" flipV="1">
              <a:off x="3242" y="1843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  <p:sp>
          <p:nvSpPr>
            <p:cNvPr id="399424" name="AutoShape 64"/>
            <p:cNvSpPr>
              <a:spLocks noChangeArrowheads="1"/>
            </p:cNvSpPr>
            <p:nvPr/>
          </p:nvSpPr>
          <p:spPr bwMode="auto">
            <a:xfrm rot="-3165140" flipH="1" flipV="1">
              <a:off x="2290" y="1798"/>
              <a:ext cx="91" cy="272"/>
            </a:xfrm>
            <a:prstGeom prst="upArrow">
              <a:avLst>
                <a:gd name="adj1" fmla="val 50000"/>
                <a:gd name="adj2" fmla="val 74725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he-IL"/>
            </a:p>
          </p:txBody>
        </p:sp>
      </p:grpSp>
      <p:grpSp>
        <p:nvGrpSpPr>
          <p:cNvPr id="399435" name="Group 75"/>
          <p:cNvGrpSpPr>
            <a:grpSpLocks/>
          </p:cNvGrpSpPr>
          <p:nvPr/>
        </p:nvGrpSpPr>
        <p:grpSpPr bwMode="auto">
          <a:xfrm>
            <a:off x="4500563" y="3141663"/>
            <a:ext cx="1006475" cy="1079500"/>
            <a:chOff x="2835" y="1979"/>
            <a:chExt cx="634" cy="680"/>
          </a:xfrm>
        </p:grpSpPr>
        <p:pic>
          <p:nvPicPr>
            <p:cNvPr id="399432" name="Picture 72" descr="megapho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979"/>
              <a:ext cx="589" cy="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434" name="Oval 74"/>
            <p:cNvSpPr>
              <a:spLocks noChangeArrowheads="1"/>
            </p:cNvSpPr>
            <p:nvPr/>
          </p:nvSpPr>
          <p:spPr bwMode="auto">
            <a:xfrm>
              <a:off x="2835" y="2341"/>
              <a:ext cx="454" cy="3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ym typeface="Symbol" pitchFamily="18" charset="2"/>
                </a:rPr>
                <a:t>x</a:t>
              </a:r>
              <a:r>
                <a:rPr lang="en-US" baseline="-25000">
                  <a:sym typeface="Symbol" pitchFamily="18" charset="2"/>
                </a:rPr>
                <a:t>i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9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446856" y="341784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4800" dirty="0" smtClean="0">
                <a:solidFill>
                  <a:schemeClr val="accent2"/>
                </a:solidFill>
              </a:rPr>
              <a:t>PIR </a:t>
            </a:r>
            <a:r>
              <a:rPr lang="en-US" sz="4800" dirty="0" smtClean="0">
                <a:solidFill>
                  <a:schemeClr val="accent2"/>
                </a:solidFill>
                <a:sym typeface="Wingdings"/>
              </a:rPr>
              <a:t></a:t>
            </a:r>
            <a:r>
              <a:rPr lang="en-US" sz="4800" dirty="0" smtClean="0">
                <a:solidFill>
                  <a:schemeClr val="accent2"/>
                </a:solidFill>
              </a:rPr>
              <a:t> MPC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00808"/>
            <a:ext cx="8915400" cy="5486400"/>
          </a:xfrm>
        </p:spPr>
        <p:txBody>
          <a:bodyPr/>
          <a:lstStyle/>
          <a:p>
            <a:r>
              <a:rPr lang="en-US" sz="2400" dirty="0" smtClean="0"/>
              <a:t>Arbitrary </a:t>
            </a:r>
            <a:r>
              <a:rPr lang="en-US" sz="2400" dirty="0" err="1" smtClean="0"/>
              <a:t>polylogarithmic</a:t>
            </a:r>
            <a:r>
              <a:rPr lang="en-US" sz="2400" dirty="0" smtClean="0"/>
              <a:t> 3-server PIR  </a:t>
            </a:r>
            <a:r>
              <a:rPr lang="en-US" sz="2400" dirty="0" smtClean="0">
                <a:sym typeface="Wingdings"/>
              </a:rPr>
              <a:t> 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MPC with poly(|input|) communication  [IK04]</a:t>
            </a:r>
          </a:p>
          <a:p>
            <a:r>
              <a:rPr lang="en-US" sz="2400" dirty="0" smtClean="0">
                <a:sym typeface="Wingdings"/>
              </a:rPr>
              <a:t>Applications of computationally efficient PIR [</a:t>
            </a:r>
            <a:r>
              <a:rPr lang="en-US" sz="2400" dirty="0" smtClean="0">
                <a:sym typeface="Wingdings"/>
              </a:rPr>
              <a:t>BIKK14</a:t>
            </a:r>
            <a:r>
              <a:rPr lang="en-US" sz="2400" dirty="0" smtClean="0">
                <a:sym typeface="Wingdings"/>
              </a:rPr>
              <a:t>]</a:t>
            </a:r>
          </a:p>
          <a:p>
            <a:pPr lvl="1"/>
            <a:r>
              <a:rPr lang="en-US" sz="2000" dirty="0" smtClean="0">
                <a:sym typeface="Wingdings"/>
              </a:rPr>
              <a:t>2-server PIR  OT-complexity of secure 2-party computation</a:t>
            </a:r>
          </a:p>
          <a:p>
            <a:pPr lvl="1"/>
            <a:r>
              <a:rPr lang="en-US" sz="2000" dirty="0" smtClean="0">
                <a:sym typeface="Wingdings"/>
              </a:rPr>
              <a:t>3-server PIR  Correlated randomness complexity  </a:t>
            </a:r>
          </a:p>
          <a:p>
            <a:r>
              <a:rPr lang="en-US" sz="2400" dirty="0" smtClean="0"/>
              <a:t>Applications of “decomposable” PIR </a:t>
            </a:r>
            <a:r>
              <a:rPr lang="en-US" sz="2400" dirty="0">
                <a:sym typeface="Wingdings"/>
              </a:rPr>
              <a:t>[</a:t>
            </a:r>
            <a:r>
              <a:rPr lang="en-US" sz="2400" dirty="0" smtClean="0">
                <a:sym typeface="Wingdings"/>
              </a:rPr>
              <a:t>BIKK14</a:t>
            </a:r>
            <a:r>
              <a:rPr lang="en-US" sz="2400" dirty="0">
                <a:sym typeface="Wingdings"/>
              </a:rPr>
              <a:t>]</a:t>
            </a:r>
            <a:endParaRPr lang="en-US" sz="2400" dirty="0" smtClean="0"/>
          </a:p>
          <a:p>
            <a:pPr lvl="1"/>
            <a:r>
              <a:rPr lang="en-US" sz="2000" dirty="0" smtClean="0"/>
              <a:t>Private simultaneous messages protocols</a:t>
            </a:r>
          </a:p>
          <a:p>
            <a:pPr lvl="1"/>
            <a:r>
              <a:rPr lang="en-US" sz="2000" dirty="0" smtClean="0"/>
              <a:t>Secret-sharing for graph access structures</a:t>
            </a:r>
          </a:p>
        </p:txBody>
      </p:sp>
    </p:spTree>
    <p:extLst>
      <p:ext uri="{BB962C8B-B14F-4D97-AF65-F5344CB8AC3E}">
        <p14:creationId xmlns:p14="http://schemas.microsoft.com/office/powerpoint/2010/main" val="257678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83488" cy="11430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accent2"/>
                </a:solidFill>
              </a:rPr>
              <a:t>Open Problems: PIR and LDC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algn="l" rtl="0">
              <a:buClr>
                <a:schemeClr val="tx1"/>
              </a:buClr>
            </a:pPr>
            <a:r>
              <a:rPr lang="en-US" sz="2800" dirty="0" smtClean="0"/>
              <a:t>Understand limitations of current techniques</a:t>
            </a:r>
          </a:p>
          <a:p>
            <a:pPr lvl="1" algn="l" rtl="0">
              <a:buClr>
                <a:schemeClr val="tx1"/>
              </a:buClr>
            </a:pPr>
            <a:r>
              <a:rPr lang="en-US" sz="2400" dirty="0" smtClean="0"/>
              <a:t>Better bounds on matching vectors?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More powerful share conversions</a:t>
            </a:r>
            <a:r>
              <a:rPr lang="en-US" sz="2400" dirty="0" smtClean="0"/>
              <a:t>?</a:t>
            </a:r>
          </a:p>
          <a:p>
            <a:pPr algn="l" rtl="0">
              <a:buClr>
                <a:schemeClr val="tx1"/>
              </a:buClr>
            </a:pPr>
            <a:r>
              <a:rPr lang="en-US" sz="2800" dirty="0" smtClean="0">
                <a:solidFill>
                  <a:srgbClr val="FF0000"/>
                </a:solidFill>
              </a:rPr>
              <a:t>t-private</a:t>
            </a:r>
            <a:r>
              <a:rPr lang="en-US" sz="2800" dirty="0" smtClean="0"/>
              <a:t> PIR with n</a:t>
            </a:r>
            <a:r>
              <a:rPr lang="en-US" sz="2800" baseline="30000" dirty="0" smtClean="0"/>
              <a:t>o(1)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communication</a:t>
            </a:r>
          </a:p>
          <a:p>
            <a:pPr lvl="1" algn="l" rtl="0"/>
            <a:r>
              <a:rPr lang="en-US" sz="2400" dirty="0" smtClean="0"/>
              <a:t>Known with 3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servers  [</a:t>
            </a:r>
            <a:r>
              <a:rPr lang="en-US" sz="2400" dirty="0" smtClean="0">
                <a:solidFill>
                  <a:srgbClr val="7030A0"/>
                </a:solidFill>
              </a:rPr>
              <a:t>Barkol-I-Weinreb08</a:t>
            </a:r>
            <a:r>
              <a:rPr lang="en-US" sz="2400" dirty="0" smtClean="0"/>
              <a:t>]</a:t>
            </a:r>
          </a:p>
          <a:p>
            <a:pPr lvl="1" algn="l" rtl="0"/>
            <a:r>
              <a:rPr lang="en-US" sz="2400" dirty="0" smtClean="0"/>
              <a:t>Related </a:t>
            </a:r>
            <a:r>
              <a:rPr lang="en-US" sz="2400" dirty="0" smtClean="0"/>
              <a:t>to locally </a:t>
            </a:r>
            <a:r>
              <a:rPr lang="en-US" sz="2400" dirty="0" smtClean="0"/>
              <a:t>correctable codes</a:t>
            </a:r>
          </a:p>
          <a:p>
            <a:pPr algn="l" rtl="0"/>
            <a:r>
              <a:rPr lang="en-US" sz="2800" dirty="0" smtClean="0"/>
              <a:t>Any savings for (classes) of </a:t>
            </a:r>
            <a:r>
              <a:rPr lang="en-US" sz="2800" dirty="0" smtClean="0">
                <a:solidFill>
                  <a:srgbClr val="FF0000"/>
                </a:solidFill>
              </a:rPr>
              <a:t>polynomial-time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f:{0,1}</a:t>
            </a:r>
            <a:r>
              <a:rPr lang="en-US" sz="2800" baseline="30000" dirty="0" smtClean="0"/>
              <a:t>n</a:t>
            </a:r>
            <a:r>
              <a:rPr lang="en-US" sz="2800" dirty="0" smtClean="0">
                <a:sym typeface="Wingdings" pitchFamily="2" charset="2"/>
              </a:rPr>
              <a:t>{0,1}</a:t>
            </a:r>
            <a:r>
              <a:rPr lang="en-US" sz="2800" dirty="0" smtClean="0"/>
              <a:t> ?</a:t>
            </a:r>
          </a:p>
          <a:p>
            <a:pPr algn="l" rtl="0"/>
            <a:r>
              <a:rPr lang="en-US" sz="2800" dirty="0"/>
              <a:t>Barriers for strong lower bounds?</a:t>
            </a:r>
          </a:p>
          <a:p>
            <a:pPr lvl="1" algn="l" rtl="0"/>
            <a:r>
              <a:rPr lang="en-US" sz="2400" dirty="0"/>
              <a:t>[</a:t>
            </a:r>
            <a:r>
              <a:rPr lang="en-US" sz="2400" dirty="0">
                <a:solidFill>
                  <a:srgbClr val="7030A0"/>
                </a:solidFill>
              </a:rPr>
              <a:t>Dvir10</a:t>
            </a:r>
            <a:r>
              <a:rPr lang="en-US" sz="2400" dirty="0"/>
              <a:t>]: strong lower bounds for locally </a:t>
            </a:r>
            <a:r>
              <a:rPr lang="en-US" sz="2400" dirty="0">
                <a:solidFill>
                  <a:schemeClr val="accent6"/>
                </a:solidFill>
              </a:rPr>
              <a:t>correctable </a:t>
            </a:r>
            <a:r>
              <a:rPr lang="en-US" sz="2400" dirty="0"/>
              <a:t>codes imply explicit rigid matrices and size-depth lower bounds.</a:t>
            </a:r>
          </a:p>
          <a:p>
            <a:pPr marL="0" indent="0" algn="l" rtl="0">
              <a:buNone/>
            </a:pPr>
            <a:endParaRPr lang="en-US" sz="2800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5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446856" y="18864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4800" dirty="0" smtClean="0">
                <a:solidFill>
                  <a:schemeClr val="accent2"/>
                </a:solidFill>
              </a:rPr>
              <a:t>Open Problems: MPC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43000"/>
            <a:ext cx="8915400" cy="5486400"/>
          </a:xfrm>
        </p:spPr>
        <p:txBody>
          <a:bodyPr/>
          <a:lstStyle/>
          <a:p>
            <a:pPr algn="l" rtl="0"/>
            <a:r>
              <a:rPr lang="en-US" sz="2800" dirty="0" smtClean="0">
                <a:solidFill>
                  <a:srgbClr val="7030A0"/>
                </a:solidFill>
              </a:rPr>
              <a:t>High end: </a:t>
            </a:r>
            <a:r>
              <a:rPr lang="en-US" sz="2800" dirty="0" smtClean="0"/>
              <a:t>understand complexity of “worst” f</a:t>
            </a:r>
          </a:p>
          <a:p>
            <a:pPr lvl="1" algn="l" rtl="0"/>
            <a:r>
              <a:rPr lang="en-US" sz="2400" dirty="0" smtClean="0">
                <a:solidFill>
                  <a:srgbClr val="008000"/>
                </a:solidFill>
              </a:rPr>
              <a:t>O(2</a:t>
            </a:r>
            <a:r>
              <a:rPr lang="en-US" sz="2400" baseline="30000" dirty="0" smtClean="0">
                <a:solidFill>
                  <a:srgbClr val="008000"/>
                </a:solidFill>
              </a:rPr>
              <a:t>n^</a:t>
            </a:r>
            <a:r>
              <a:rPr lang="en-US" sz="2400" baseline="30000" dirty="0" smtClean="0">
                <a:solidFill>
                  <a:srgbClr val="008000"/>
                </a:solidFill>
                <a:sym typeface="Symbol"/>
              </a:rPr>
              <a:t></a:t>
            </a:r>
            <a:r>
              <a:rPr lang="en-US" sz="2400" dirty="0" smtClean="0">
                <a:solidFill>
                  <a:srgbClr val="008000"/>
                </a:solidFill>
              </a:rPr>
              <a:t>)</a:t>
            </a:r>
            <a:r>
              <a:rPr lang="en-US" sz="2400" dirty="0" smtClean="0"/>
              <a:t> vs.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srgbClr val="FF0000"/>
                </a:solidFill>
              </a:rPr>
              <a:t>n)</a:t>
            </a:r>
          </a:p>
          <a:p>
            <a:pPr lvl="1"/>
            <a:r>
              <a:rPr lang="en-US" sz="2400" dirty="0" smtClean="0"/>
              <a:t>Closely related to PIR and LDC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Mid </a:t>
            </a:r>
            <a:r>
              <a:rPr lang="en-US" sz="2800" dirty="0" smtClean="0">
                <a:solidFill>
                  <a:srgbClr val="7030A0"/>
                </a:solidFill>
              </a:rPr>
              <a:t>range: </a:t>
            </a:r>
            <a:r>
              <a:rPr lang="en-US" sz="2800" dirty="0" smtClean="0"/>
              <a:t>nontrivial savings for “moderately hard” f?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Low end: </a:t>
            </a:r>
            <a:r>
              <a:rPr lang="en-US" sz="2800" dirty="0" smtClean="0"/>
              <a:t>bounds on amortized rate of </a:t>
            </a:r>
            <a:r>
              <a:rPr lang="en-US" sz="2800" dirty="0"/>
              <a:t>finite f</a:t>
            </a:r>
          </a:p>
          <a:p>
            <a:pPr lvl="1"/>
            <a:r>
              <a:rPr lang="en-US" sz="2400" dirty="0"/>
              <a:t>In honest-majority setting</a:t>
            </a:r>
          </a:p>
          <a:p>
            <a:pPr lvl="1"/>
            <a:r>
              <a:rPr lang="en-US" sz="2400" dirty="0"/>
              <a:t>Given noisy channels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4791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4813"/>
            <a:ext cx="6904038" cy="863600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A better way?</a:t>
            </a:r>
          </a:p>
        </p:txBody>
      </p:sp>
      <p:sp>
        <p:nvSpPr>
          <p:cNvPr id="401411" name="Oval 3"/>
          <p:cNvSpPr>
            <a:spLocks noChangeArrowheads="1"/>
          </p:cNvSpPr>
          <p:nvPr/>
        </p:nvSpPr>
        <p:spPr bwMode="auto">
          <a:xfrm>
            <a:off x="4211638" y="48704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1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2843213" y="386238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2843213" y="25654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3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4140200" y="16287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4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508625" y="25654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5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5508625" y="386238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6</a:t>
            </a:r>
          </a:p>
        </p:txBody>
      </p:sp>
      <p:sp>
        <p:nvSpPr>
          <p:cNvPr id="401417" name="AutoShape 9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1418" name="AutoShape 10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1419" name="AutoShape 11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401420" name="Group 12"/>
          <p:cNvGrpSpPr>
            <a:grpSpLocks/>
          </p:cNvGrpSpPr>
          <p:nvPr/>
        </p:nvGrpSpPr>
        <p:grpSpPr bwMode="auto">
          <a:xfrm>
            <a:off x="4140200" y="5589588"/>
            <a:ext cx="1943100" cy="647700"/>
            <a:chOff x="2608" y="3702"/>
            <a:chExt cx="1224" cy="408"/>
          </a:xfrm>
        </p:grpSpPr>
        <p:pic>
          <p:nvPicPr>
            <p:cNvPr id="401421" name="Picture 13" descr="ANd9GcQ7acgq0zXLX18ZMbAfSakgkO4FDuHxTR8PXLeWZ70fkjVGSIMpE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3747"/>
              <a:ext cx="182" cy="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1422" name="Picture 14" descr="ANd9GcQ7acgq0zXLX18ZMbAfSakgkO4FDuHxTR8PXLeWZ70fkjVGSIMpE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702"/>
              <a:ext cx="182" cy="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1423" name="Picture 15" descr="ANd9GcQ7acgq0zXLX18ZMbAfSakgkO4FDuHxTR8PXLeWZ70fkjVGSIMpE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3928"/>
              <a:ext cx="182" cy="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1424" name="AutoShape 16"/>
            <p:cNvSpPr>
              <a:spLocks noChangeArrowheads="1"/>
            </p:cNvSpPr>
            <p:nvPr/>
          </p:nvSpPr>
          <p:spPr bwMode="auto">
            <a:xfrm>
              <a:off x="3016" y="3748"/>
              <a:ext cx="816" cy="31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r>
                <a:rPr lang="en-US"/>
                <a:t>0≤r&lt;M</a:t>
              </a:r>
              <a:endParaRPr lang="en-US">
                <a:sym typeface="Symbol" pitchFamily="18" charset="2"/>
              </a:endParaRPr>
            </a:p>
          </p:txBody>
        </p:sp>
      </p:grpSp>
      <p:sp>
        <p:nvSpPr>
          <p:cNvPr id="401425" name="AutoShape 17"/>
          <p:cNvSpPr>
            <a:spLocks noChangeArrowheads="1"/>
          </p:cNvSpPr>
          <p:nvPr/>
        </p:nvSpPr>
        <p:spPr bwMode="auto">
          <a:xfrm>
            <a:off x="1908175" y="5589588"/>
            <a:ext cx="5400675" cy="1007764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dirty="0">
                <a:solidFill>
                  <a:srgbClr val="FF0000"/>
                </a:solidFill>
              </a:rPr>
              <a:t>Assumption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x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&lt;M   </a:t>
            </a:r>
            <a:r>
              <a:rPr lang="en-US" dirty="0">
                <a:solidFill>
                  <a:srgbClr val="333333"/>
                </a:solidFill>
                <a:sym typeface="Symbol" pitchFamily="18" charset="2"/>
              </a:rPr>
              <a:t>(say, M=10</a:t>
            </a:r>
            <a:r>
              <a:rPr lang="en-US" baseline="30000" dirty="0">
                <a:solidFill>
                  <a:srgbClr val="333333"/>
                </a:solidFill>
                <a:sym typeface="Symbol" pitchFamily="18" charset="2"/>
              </a:rPr>
              <a:t>10</a:t>
            </a:r>
            <a:r>
              <a:rPr lang="en-US" dirty="0" smtClean="0">
                <a:solidFill>
                  <a:srgbClr val="333333"/>
                </a:solidFill>
                <a:sym typeface="Symbol" pitchFamily="18" charset="2"/>
              </a:rPr>
              <a:t>)</a:t>
            </a:r>
          </a:p>
          <a:p>
            <a:pPr algn="ctr" rtl="0"/>
            <a:r>
              <a:rPr lang="en-US" sz="1800" dirty="0" smtClean="0">
                <a:solidFill>
                  <a:srgbClr val="333333"/>
                </a:solidFill>
                <a:sym typeface="Symbol" pitchFamily="18" charset="2"/>
              </a:rPr>
              <a:t>(+ and – operations carried modulo M)</a:t>
            </a:r>
            <a:endParaRPr lang="en-US" sz="1800" dirty="0">
              <a:solidFill>
                <a:srgbClr val="333333"/>
              </a:solidFill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44725" y="4437059"/>
            <a:ext cx="1495475" cy="625474"/>
            <a:chOff x="2644725" y="4437059"/>
            <a:chExt cx="1495475" cy="625474"/>
          </a:xfrm>
        </p:grpSpPr>
        <p:sp>
          <p:nvSpPr>
            <p:cNvPr id="401427" name="Line 19"/>
            <p:cNvSpPr>
              <a:spLocks noChangeShapeType="1"/>
            </p:cNvSpPr>
            <p:nvPr/>
          </p:nvSpPr>
          <p:spPr bwMode="auto">
            <a:xfrm flipH="1" flipV="1">
              <a:off x="3419475" y="4437059"/>
              <a:ext cx="720725" cy="5746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28" name="Text Box 20"/>
            <p:cNvSpPr txBox="1">
              <a:spLocks noChangeArrowheads="1"/>
            </p:cNvSpPr>
            <p:nvPr/>
          </p:nvSpPr>
          <p:spPr bwMode="auto">
            <a:xfrm>
              <a:off x="2644725" y="4724396"/>
              <a:ext cx="919163" cy="338137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=r+x</a:t>
              </a:r>
              <a:r>
                <a:rPr lang="en-US" sz="1600" baseline="-25000" dirty="0" smtClean="0"/>
                <a:t>1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47033" y="3284538"/>
            <a:ext cx="1313667" cy="431800"/>
            <a:chOff x="1747033" y="3284538"/>
            <a:chExt cx="1313667" cy="431800"/>
          </a:xfrm>
        </p:grpSpPr>
        <p:sp>
          <p:nvSpPr>
            <p:cNvPr id="401430" name="Line 22"/>
            <p:cNvSpPr>
              <a:spLocks noChangeShapeType="1"/>
            </p:cNvSpPr>
            <p:nvPr/>
          </p:nvSpPr>
          <p:spPr bwMode="auto">
            <a:xfrm flipH="1" flipV="1">
              <a:off x="3059113" y="3284538"/>
              <a:ext cx="1587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31" name="Text Box 23"/>
            <p:cNvSpPr txBox="1">
              <a:spLocks noChangeArrowheads="1"/>
            </p:cNvSpPr>
            <p:nvPr/>
          </p:nvSpPr>
          <p:spPr bwMode="auto">
            <a:xfrm>
              <a:off x="1747033" y="3357563"/>
              <a:ext cx="1096775" cy="338554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=m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+x</a:t>
              </a:r>
              <a:r>
                <a:rPr lang="en-US" sz="1600" baseline="-25000" dirty="0" smtClean="0"/>
                <a:t>2</a:t>
              </a:r>
              <a:endParaRPr lang="en-US" sz="1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23097" y="1916113"/>
            <a:ext cx="1745666" cy="647700"/>
            <a:chOff x="2323097" y="1916113"/>
            <a:chExt cx="1745666" cy="647700"/>
          </a:xfrm>
        </p:grpSpPr>
        <p:sp>
          <p:nvSpPr>
            <p:cNvPr id="401433" name="Line 25"/>
            <p:cNvSpPr>
              <a:spLocks noChangeShapeType="1"/>
            </p:cNvSpPr>
            <p:nvPr/>
          </p:nvSpPr>
          <p:spPr bwMode="auto">
            <a:xfrm flipH="1">
              <a:off x="3348038" y="1989138"/>
              <a:ext cx="720725" cy="5746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34" name="Text Box 26"/>
            <p:cNvSpPr txBox="1">
              <a:spLocks noChangeArrowheads="1"/>
            </p:cNvSpPr>
            <p:nvPr/>
          </p:nvSpPr>
          <p:spPr bwMode="auto">
            <a:xfrm>
              <a:off x="2323097" y="1916113"/>
              <a:ext cx="1096775" cy="338554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=m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+x</a:t>
              </a:r>
              <a:r>
                <a:rPr lang="en-US" sz="1600" baseline="-25000" dirty="0" smtClean="0"/>
                <a:t>3</a:t>
              </a:r>
              <a:endParaRPr lang="en-US" sz="14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87900" y="1916113"/>
            <a:ext cx="1649225" cy="647700"/>
            <a:chOff x="4787900" y="1916113"/>
            <a:chExt cx="1649225" cy="647700"/>
          </a:xfrm>
        </p:grpSpPr>
        <p:sp>
          <p:nvSpPr>
            <p:cNvPr id="401436" name="Line 28"/>
            <p:cNvSpPr>
              <a:spLocks noChangeShapeType="1"/>
            </p:cNvSpPr>
            <p:nvPr/>
          </p:nvSpPr>
          <p:spPr bwMode="auto">
            <a:xfrm>
              <a:off x="4787900" y="1989138"/>
              <a:ext cx="720725" cy="5746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37" name="Text Box 29"/>
            <p:cNvSpPr txBox="1">
              <a:spLocks noChangeArrowheads="1"/>
            </p:cNvSpPr>
            <p:nvPr/>
          </p:nvSpPr>
          <p:spPr bwMode="auto">
            <a:xfrm>
              <a:off x="5340350" y="1916113"/>
              <a:ext cx="1096775" cy="338554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4</a:t>
              </a:r>
              <a:r>
                <a:rPr lang="en-US" sz="1600" dirty="0" smtClean="0"/>
                <a:t>=m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+x</a:t>
              </a:r>
              <a:r>
                <a:rPr lang="en-US" sz="1600" baseline="-25000" dirty="0" smtClean="0"/>
                <a:t>4</a:t>
              </a:r>
              <a:endParaRPr lang="en-US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94375" y="3236913"/>
            <a:ext cx="1387288" cy="479425"/>
            <a:chOff x="5794375" y="3236913"/>
            <a:chExt cx="1387288" cy="479425"/>
          </a:xfrm>
        </p:grpSpPr>
        <p:sp>
          <p:nvSpPr>
            <p:cNvPr id="401439" name="Line 31"/>
            <p:cNvSpPr>
              <a:spLocks noChangeShapeType="1"/>
            </p:cNvSpPr>
            <p:nvPr/>
          </p:nvSpPr>
          <p:spPr bwMode="auto">
            <a:xfrm flipH="1" flipV="1">
              <a:off x="5794375" y="3284538"/>
              <a:ext cx="1588" cy="431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40" name="Text Box 32"/>
            <p:cNvSpPr txBox="1">
              <a:spLocks noChangeArrowheads="1"/>
            </p:cNvSpPr>
            <p:nvPr/>
          </p:nvSpPr>
          <p:spPr bwMode="auto">
            <a:xfrm>
              <a:off x="6084888" y="3236913"/>
              <a:ext cx="1096775" cy="338554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5</a:t>
              </a:r>
              <a:r>
                <a:rPr lang="en-US" sz="1600" dirty="0" smtClean="0"/>
                <a:t>=m</a:t>
              </a:r>
              <a:r>
                <a:rPr lang="en-US" sz="1600" baseline="-25000" dirty="0" smtClean="0"/>
                <a:t>4</a:t>
              </a:r>
              <a:r>
                <a:rPr lang="en-US" sz="1600" dirty="0" smtClean="0"/>
                <a:t>+x</a:t>
              </a:r>
              <a:r>
                <a:rPr lang="en-US" sz="1600" baseline="-25000" dirty="0" smtClean="0"/>
                <a:t>5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59338" y="4438650"/>
            <a:ext cx="1793687" cy="576679"/>
            <a:chOff x="4859338" y="4438650"/>
            <a:chExt cx="1793687" cy="576679"/>
          </a:xfrm>
        </p:grpSpPr>
        <p:sp>
          <p:nvSpPr>
            <p:cNvPr id="401442" name="Line 34"/>
            <p:cNvSpPr>
              <a:spLocks noChangeShapeType="1"/>
            </p:cNvSpPr>
            <p:nvPr/>
          </p:nvSpPr>
          <p:spPr bwMode="auto">
            <a:xfrm flipV="1">
              <a:off x="4859338" y="4438650"/>
              <a:ext cx="720725" cy="5746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1443" name="Text Box 35"/>
            <p:cNvSpPr txBox="1">
              <a:spLocks noChangeArrowheads="1"/>
            </p:cNvSpPr>
            <p:nvPr/>
          </p:nvSpPr>
          <p:spPr bwMode="auto">
            <a:xfrm>
              <a:off x="5556250" y="4676775"/>
              <a:ext cx="1096775" cy="338554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/>
              <a:r>
                <a:rPr lang="en-US" sz="1600" dirty="0" smtClean="0"/>
                <a:t>m</a:t>
              </a:r>
              <a:r>
                <a:rPr lang="en-US" sz="1600" baseline="-25000" dirty="0" smtClean="0"/>
                <a:t>6</a:t>
              </a:r>
              <a:r>
                <a:rPr lang="en-US" sz="1600" dirty="0" smtClean="0"/>
                <a:t>=m</a:t>
              </a:r>
              <a:r>
                <a:rPr lang="en-US" sz="1600" baseline="-25000" dirty="0" smtClean="0"/>
                <a:t>5</a:t>
              </a:r>
              <a:r>
                <a:rPr lang="en-US" sz="1600" dirty="0" smtClean="0"/>
                <a:t>+x</a:t>
              </a:r>
              <a:r>
                <a:rPr lang="en-US" sz="1600" baseline="-25000" dirty="0" smtClean="0"/>
                <a:t>6</a:t>
              </a:r>
              <a:endParaRPr lang="en-US" sz="1400" dirty="0"/>
            </a:p>
          </p:txBody>
        </p:sp>
      </p:grpSp>
      <p:pic>
        <p:nvPicPr>
          <p:cNvPr id="401445" name="Picture 37" descr="megaph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76700"/>
            <a:ext cx="935038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1446" name="Text Box 38"/>
          <p:cNvSpPr txBox="1">
            <a:spLocks noChangeArrowheads="1"/>
          </p:cNvSpPr>
          <p:nvPr/>
        </p:nvSpPr>
        <p:spPr bwMode="auto">
          <a:xfrm>
            <a:off x="3916040" y="3644900"/>
            <a:ext cx="1016000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 smtClean="0"/>
              <a:t>m</a:t>
            </a:r>
            <a:r>
              <a:rPr lang="en-US" baseline="-25000" dirty="0" smtClean="0"/>
              <a:t>6</a:t>
            </a:r>
            <a:r>
              <a:rPr lang="en-US" dirty="0" smtClean="0"/>
              <a:t>-r</a:t>
            </a:r>
            <a:endParaRPr lang="en-US" sz="1800" baseline="-25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1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1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5" grpId="0" build="allAtOnce" bldLvl="2" animBg="1"/>
      <p:bldP spid="401425" grpId="1" build="allAtOnce" animBg="1"/>
      <p:bldP spid="4014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93" name="Oval 37"/>
          <p:cNvSpPr>
            <a:spLocks noChangeArrowheads="1"/>
          </p:cNvSpPr>
          <p:nvPr/>
        </p:nvSpPr>
        <p:spPr bwMode="auto">
          <a:xfrm rot="3628614">
            <a:off x="1935957" y="3474243"/>
            <a:ext cx="3708400" cy="102711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4813"/>
            <a:ext cx="6904038" cy="863600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A security concern</a:t>
            </a:r>
          </a:p>
        </p:txBody>
      </p:sp>
      <p:sp>
        <p:nvSpPr>
          <p:cNvPr id="403459" name="Oval 3"/>
          <p:cNvSpPr>
            <a:spLocks noChangeArrowheads="1"/>
          </p:cNvSpPr>
          <p:nvPr/>
        </p:nvSpPr>
        <p:spPr bwMode="auto">
          <a:xfrm>
            <a:off x="4211638" y="48704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1</a:t>
            </a:r>
          </a:p>
        </p:txBody>
      </p:sp>
      <p:sp>
        <p:nvSpPr>
          <p:cNvPr id="403460" name="Oval 4"/>
          <p:cNvSpPr>
            <a:spLocks noChangeArrowheads="1"/>
          </p:cNvSpPr>
          <p:nvPr/>
        </p:nvSpPr>
        <p:spPr bwMode="auto">
          <a:xfrm>
            <a:off x="2843213" y="386238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</a:p>
        </p:txBody>
      </p:sp>
      <p:sp>
        <p:nvSpPr>
          <p:cNvPr id="403461" name="Oval 5"/>
          <p:cNvSpPr>
            <a:spLocks noChangeArrowheads="1"/>
          </p:cNvSpPr>
          <p:nvPr/>
        </p:nvSpPr>
        <p:spPr bwMode="auto">
          <a:xfrm>
            <a:off x="2843213" y="25654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3</a:t>
            </a:r>
          </a:p>
        </p:txBody>
      </p:sp>
      <p:sp>
        <p:nvSpPr>
          <p:cNvPr id="403462" name="Oval 6"/>
          <p:cNvSpPr>
            <a:spLocks noChangeArrowheads="1"/>
          </p:cNvSpPr>
          <p:nvPr/>
        </p:nvSpPr>
        <p:spPr bwMode="auto">
          <a:xfrm>
            <a:off x="4140200" y="16287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4</a:t>
            </a:r>
          </a:p>
        </p:txBody>
      </p:sp>
      <p:sp>
        <p:nvSpPr>
          <p:cNvPr id="403463" name="Oval 7"/>
          <p:cNvSpPr>
            <a:spLocks noChangeArrowheads="1"/>
          </p:cNvSpPr>
          <p:nvPr/>
        </p:nvSpPr>
        <p:spPr bwMode="auto">
          <a:xfrm>
            <a:off x="5508625" y="25654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5</a:t>
            </a:r>
          </a:p>
        </p:txBody>
      </p:sp>
      <p:sp>
        <p:nvSpPr>
          <p:cNvPr id="403464" name="Oval 8"/>
          <p:cNvSpPr>
            <a:spLocks noChangeArrowheads="1"/>
          </p:cNvSpPr>
          <p:nvPr/>
        </p:nvSpPr>
        <p:spPr bwMode="auto">
          <a:xfrm>
            <a:off x="5508625" y="386238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6</a:t>
            </a:r>
          </a:p>
        </p:txBody>
      </p:sp>
      <p:sp>
        <p:nvSpPr>
          <p:cNvPr id="403465" name="AutoShape 9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3466" name="AutoShape 10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3467" name="AutoShape 11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 flipH="1" flipV="1">
            <a:off x="3419475" y="4437063"/>
            <a:ext cx="720725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3476" name="Text Box 20"/>
          <p:cNvSpPr txBox="1">
            <a:spLocks noChangeArrowheads="1"/>
          </p:cNvSpPr>
          <p:nvPr/>
        </p:nvSpPr>
        <p:spPr bwMode="auto">
          <a:xfrm>
            <a:off x="3132138" y="4748213"/>
            <a:ext cx="431800" cy="336550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600"/>
              <a:t>m</a:t>
            </a:r>
            <a:r>
              <a:rPr lang="en-US" sz="1600" baseline="-25000"/>
              <a:t>1</a:t>
            </a:r>
            <a:endParaRPr lang="en-US" sz="1400"/>
          </a:p>
        </p:txBody>
      </p:sp>
      <p:sp>
        <p:nvSpPr>
          <p:cNvPr id="403478" name="Line 22"/>
          <p:cNvSpPr>
            <a:spLocks noChangeShapeType="1"/>
          </p:cNvSpPr>
          <p:nvPr/>
        </p:nvSpPr>
        <p:spPr bwMode="auto">
          <a:xfrm flipH="1" flipV="1">
            <a:off x="3059113" y="3284538"/>
            <a:ext cx="158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3479" name="Text Box 23"/>
          <p:cNvSpPr txBox="1">
            <a:spLocks noChangeArrowheads="1"/>
          </p:cNvSpPr>
          <p:nvPr/>
        </p:nvSpPr>
        <p:spPr bwMode="auto">
          <a:xfrm>
            <a:off x="1818854" y="3357563"/>
            <a:ext cx="1096962" cy="338138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600" dirty="0" smtClean="0"/>
              <a:t>m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=m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+x</a:t>
            </a:r>
            <a:r>
              <a:rPr lang="en-US" sz="1600" baseline="-25000" dirty="0" smtClean="0"/>
              <a:t>2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4813"/>
            <a:ext cx="6904038" cy="8636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Resisting collusions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405508" name="Oval 4"/>
          <p:cNvSpPr>
            <a:spLocks noChangeArrowheads="1"/>
          </p:cNvSpPr>
          <p:nvPr/>
        </p:nvSpPr>
        <p:spPr bwMode="auto">
          <a:xfrm>
            <a:off x="4211638" y="48704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1</a:t>
            </a:r>
          </a:p>
        </p:txBody>
      </p:sp>
      <p:sp>
        <p:nvSpPr>
          <p:cNvPr id="405509" name="Oval 5"/>
          <p:cNvSpPr>
            <a:spLocks noChangeArrowheads="1"/>
          </p:cNvSpPr>
          <p:nvPr/>
        </p:nvSpPr>
        <p:spPr bwMode="auto">
          <a:xfrm>
            <a:off x="2843213" y="386238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</a:p>
        </p:txBody>
      </p:sp>
      <p:sp>
        <p:nvSpPr>
          <p:cNvPr id="405510" name="Oval 6"/>
          <p:cNvSpPr>
            <a:spLocks noChangeArrowheads="1"/>
          </p:cNvSpPr>
          <p:nvPr/>
        </p:nvSpPr>
        <p:spPr bwMode="auto">
          <a:xfrm>
            <a:off x="2843213" y="25654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3</a:t>
            </a:r>
          </a:p>
        </p:txBody>
      </p:sp>
      <p:sp>
        <p:nvSpPr>
          <p:cNvPr id="405511" name="Oval 7"/>
          <p:cNvSpPr>
            <a:spLocks noChangeArrowheads="1"/>
          </p:cNvSpPr>
          <p:nvPr/>
        </p:nvSpPr>
        <p:spPr bwMode="auto">
          <a:xfrm>
            <a:off x="4140200" y="16287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4</a:t>
            </a:r>
          </a:p>
        </p:txBody>
      </p:sp>
      <p:sp>
        <p:nvSpPr>
          <p:cNvPr id="405512" name="Oval 8"/>
          <p:cNvSpPr>
            <a:spLocks noChangeArrowheads="1"/>
          </p:cNvSpPr>
          <p:nvPr/>
        </p:nvSpPr>
        <p:spPr bwMode="auto">
          <a:xfrm>
            <a:off x="5508625" y="25654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5</a:t>
            </a:r>
          </a:p>
        </p:txBody>
      </p:sp>
      <p:sp>
        <p:nvSpPr>
          <p:cNvPr id="405513" name="Oval 9"/>
          <p:cNvSpPr>
            <a:spLocks noChangeArrowheads="1"/>
          </p:cNvSpPr>
          <p:nvPr/>
        </p:nvSpPr>
        <p:spPr bwMode="auto">
          <a:xfrm>
            <a:off x="5508625" y="386238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6</a:t>
            </a:r>
          </a:p>
        </p:txBody>
      </p:sp>
      <p:sp>
        <p:nvSpPr>
          <p:cNvPr id="405514" name="AutoShape 10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15" name="AutoShape 11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16" name="AutoShape 12" descr="2Q=="/>
          <p:cNvSpPr>
            <a:spLocks noChangeAspect="1" noChangeArrowheads="1"/>
          </p:cNvSpPr>
          <p:nvPr/>
        </p:nvSpPr>
        <p:spPr bwMode="auto">
          <a:xfrm>
            <a:off x="4419600" y="29892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17" name="Line 13"/>
          <p:cNvSpPr>
            <a:spLocks noChangeShapeType="1"/>
          </p:cNvSpPr>
          <p:nvPr/>
        </p:nvSpPr>
        <p:spPr bwMode="auto">
          <a:xfrm flipH="1" flipV="1">
            <a:off x="3419475" y="4437063"/>
            <a:ext cx="720725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2" name="Line 18"/>
          <p:cNvSpPr>
            <a:spLocks noChangeShapeType="1"/>
          </p:cNvSpPr>
          <p:nvPr/>
        </p:nvSpPr>
        <p:spPr bwMode="auto">
          <a:xfrm flipH="1" flipV="1">
            <a:off x="3348038" y="3141663"/>
            <a:ext cx="1081087" cy="1654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 flipH="1" flipV="1">
            <a:off x="4427538" y="2349500"/>
            <a:ext cx="146050" cy="2373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 flipV="1">
            <a:off x="4716463" y="3141663"/>
            <a:ext cx="790575" cy="1655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5" name="Line 21"/>
          <p:cNvSpPr>
            <a:spLocks noChangeShapeType="1"/>
          </p:cNvSpPr>
          <p:nvPr/>
        </p:nvSpPr>
        <p:spPr bwMode="auto">
          <a:xfrm flipV="1">
            <a:off x="4859338" y="4437063"/>
            <a:ext cx="649287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6" name="Line 22"/>
          <p:cNvSpPr>
            <a:spLocks noChangeShapeType="1"/>
          </p:cNvSpPr>
          <p:nvPr/>
        </p:nvSpPr>
        <p:spPr bwMode="auto">
          <a:xfrm flipH="1" flipV="1">
            <a:off x="3492500" y="4221163"/>
            <a:ext cx="1943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7" name="Line 23"/>
          <p:cNvSpPr>
            <a:spLocks noChangeShapeType="1"/>
          </p:cNvSpPr>
          <p:nvPr/>
        </p:nvSpPr>
        <p:spPr bwMode="auto">
          <a:xfrm flipH="1" flipV="1">
            <a:off x="3492500" y="3068638"/>
            <a:ext cx="2014538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8" name="Line 24"/>
          <p:cNvSpPr>
            <a:spLocks noChangeShapeType="1"/>
          </p:cNvSpPr>
          <p:nvPr/>
        </p:nvSpPr>
        <p:spPr bwMode="auto">
          <a:xfrm flipH="1" flipV="1">
            <a:off x="4643438" y="2349500"/>
            <a:ext cx="1008062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29" name="Line 25"/>
          <p:cNvSpPr>
            <a:spLocks noChangeShapeType="1"/>
          </p:cNvSpPr>
          <p:nvPr/>
        </p:nvSpPr>
        <p:spPr bwMode="auto">
          <a:xfrm flipH="1" flipV="1">
            <a:off x="5795963" y="32845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0" name="Line 26"/>
          <p:cNvSpPr>
            <a:spLocks noChangeShapeType="1"/>
          </p:cNvSpPr>
          <p:nvPr/>
        </p:nvSpPr>
        <p:spPr bwMode="auto">
          <a:xfrm flipH="1" flipV="1">
            <a:off x="4787900" y="2133600"/>
            <a:ext cx="72072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1" name="Line 27"/>
          <p:cNvSpPr>
            <a:spLocks noChangeShapeType="1"/>
          </p:cNvSpPr>
          <p:nvPr/>
        </p:nvSpPr>
        <p:spPr bwMode="auto">
          <a:xfrm flipH="1">
            <a:off x="3419475" y="2133600"/>
            <a:ext cx="649288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2" name="Line 28"/>
          <p:cNvSpPr>
            <a:spLocks noChangeShapeType="1"/>
          </p:cNvSpPr>
          <p:nvPr/>
        </p:nvSpPr>
        <p:spPr bwMode="auto">
          <a:xfrm flipH="1">
            <a:off x="3059113" y="3213100"/>
            <a:ext cx="1587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3" name="Line 29"/>
          <p:cNvSpPr>
            <a:spLocks noChangeShapeType="1"/>
          </p:cNvSpPr>
          <p:nvPr/>
        </p:nvSpPr>
        <p:spPr bwMode="auto">
          <a:xfrm flipH="1">
            <a:off x="3348038" y="2276475"/>
            <a:ext cx="865187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4" name="Line 30"/>
          <p:cNvSpPr>
            <a:spLocks noChangeShapeType="1"/>
          </p:cNvSpPr>
          <p:nvPr/>
        </p:nvSpPr>
        <p:spPr bwMode="auto">
          <a:xfrm>
            <a:off x="3492500" y="2852738"/>
            <a:ext cx="1943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05535" name="Line 31"/>
          <p:cNvSpPr>
            <a:spLocks noChangeShapeType="1"/>
          </p:cNvSpPr>
          <p:nvPr/>
        </p:nvSpPr>
        <p:spPr bwMode="auto">
          <a:xfrm flipV="1">
            <a:off x="3419475" y="2997200"/>
            <a:ext cx="2087563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405543" name="Group 39"/>
          <p:cNvGrpSpPr>
            <a:grpSpLocks/>
          </p:cNvGrpSpPr>
          <p:nvPr/>
        </p:nvGrpSpPr>
        <p:grpSpPr bwMode="auto">
          <a:xfrm>
            <a:off x="2463800" y="1844675"/>
            <a:ext cx="3979863" cy="3421063"/>
            <a:chOff x="1552" y="1162"/>
            <a:chExt cx="2507" cy="2155"/>
          </a:xfrm>
        </p:grpSpPr>
        <p:sp>
          <p:nvSpPr>
            <p:cNvPr id="405536" name="Text Box 32"/>
            <p:cNvSpPr txBox="1">
              <a:spLocks noChangeArrowheads="1"/>
            </p:cNvSpPr>
            <p:nvPr/>
          </p:nvSpPr>
          <p:spPr bwMode="auto">
            <a:xfrm>
              <a:off x="2109" y="1162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43</a:t>
              </a:r>
            </a:p>
          </p:txBody>
        </p:sp>
        <p:sp>
          <p:nvSpPr>
            <p:cNvPr id="405537" name="Text Box 33"/>
            <p:cNvSpPr txBox="1">
              <a:spLocks noChangeArrowheads="1"/>
            </p:cNvSpPr>
            <p:nvPr/>
          </p:nvSpPr>
          <p:spPr bwMode="auto">
            <a:xfrm>
              <a:off x="2109" y="3044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12</a:t>
              </a:r>
            </a:p>
          </p:txBody>
        </p:sp>
        <p:sp>
          <p:nvSpPr>
            <p:cNvPr id="405538" name="Text Box 34"/>
            <p:cNvSpPr txBox="1">
              <a:spLocks noChangeArrowheads="1"/>
            </p:cNvSpPr>
            <p:nvPr/>
          </p:nvSpPr>
          <p:spPr bwMode="auto">
            <a:xfrm>
              <a:off x="3243" y="3067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16</a:t>
              </a:r>
            </a:p>
          </p:txBody>
        </p:sp>
        <p:sp>
          <p:nvSpPr>
            <p:cNvPr id="405539" name="Text Box 35"/>
            <p:cNvSpPr txBox="1">
              <a:spLocks noChangeArrowheads="1"/>
            </p:cNvSpPr>
            <p:nvPr/>
          </p:nvSpPr>
          <p:spPr bwMode="auto">
            <a:xfrm>
              <a:off x="3774" y="2091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65</a:t>
              </a:r>
            </a:p>
          </p:txBody>
        </p:sp>
        <p:sp>
          <p:nvSpPr>
            <p:cNvPr id="405540" name="Text Box 36"/>
            <p:cNvSpPr txBox="1">
              <a:spLocks noChangeArrowheads="1"/>
            </p:cNvSpPr>
            <p:nvPr/>
          </p:nvSpPr>
          <p:spPr bwMode="auto">
            <a:xfrm>
              <a:off x="3288" y="1207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51</a:t>
              </a:r>
            </a:p>
          </p:txBody>
        </p:sp>
        <p:sp>
          <p:nvSpPr>
            <p:cNvPr id="405541" name="Text Box 37"/>
            <p:cNvSpPr txBox="1">
              <a:spLocks noChangeArrowheads="1"/>
            </p:cNvSpPr>
            <p:nvPr/>
          </p:nvSpPr>
          <p:spPr bwMode="auto">
            <a:xfrm>
              <a:off x="1552" y="2046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32</a:t>
              </a:r>
            </a:p>
          </p:txBody>
        </p:sp>
        <p:sp>
          <p:nvSpPr>
            <p:cNvPr id="405542" name="Text Box 38"/>
            <p:cNvSpPr txBox="1">
              <a:spLocks noChangeArrowheads="1"/>
            </p:cNvSpPr>
            <p:nvPr/>
          </p:nvSpPr>
          <p:spPr bwMode="auto">
            <a:xfrm>
              <a:off x="2426" y="1979"/>
              <a:ext cx="285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25</a:t>
              </a:r>
            </a:p>
          </p:txBody>
        </p:sp>
      </p:grpSp>
      <p:pic>
        <p:nvPicPr>
          <p:cNvPr id="405546" name="Picture 42" descr="mega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876925"/>
            <a:ext cx="935037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5548" name="Text Box 44"/>
          <p:cNvSpPr txBox="1">
            <a:spLocks noChangeArrowheads="1"/>
          </p:cNvSpPr>
          <p:nvPr/>
        </p:nvSpPr>
        <p:spPr bwMode="auto">
          <a:xfrm>
            <a:off x="3419475" y="6021388"/>
            <a:ext cx="2377281" cy="3968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/>
              <a:t>x</a:t>
            </a:r>
            <a:r>
              <a:rPr lang="en-US" baseline="-25000" dirty="0" smtClean="0"/>
              <a:t>i </a:t>
            </a:r>
            <a:r>
              <a:rPr lang="en-US" dirty="0" smtClean="0"/>
              <a:t>+ </a:t>
            </a:r>
            <a:r>
              <a:rPr lang="en-US" dirty="0" err="1" smtClean="0"/>
              <a:t>inbox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outbox</a:t>
            </a:r>
            <a:r>
              <a:rPr lang="en-US" baseline="-25000" dirty="0" err="1" smtClean="0"/>
              <a:t>i</a:t>
            </a:r>
            <a:endParaRPr lang="en-US" sz="1800" baseline="-25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P</a:t>
            </a:r>
            <a:r>
              <a:rPr lang="en-US" sz="2800" baseline="-25000" dirty="0" err="1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want to securely compute f(x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/>
              <a:t>k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 to t parties can collude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learn (essentially) nothing but the output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6600"/>
                </a:solidFill>
              </a:rPr>
              <a:t>Questions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When is this at all possible?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efficiently?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>
              <a:sym typeface="Symbol" pitchFamily="18" charset="2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09600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More generally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251520" y="4365104"/>
            <a:ext cx="8587680" cy="2304256"/>
          </a:xfrm>
          <a:prstGeom prst="wedgeRoundRectCallout">
            <a:avLst>
              <a:gd name="adj1" fmla="val 1826"/>
              <a:gd name="adj2" fmla="val -7940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rgbClr val="006600"/>
                </a:solidFill>
              </a:rPr>
              <a:t>Information-theoretic</a:t>
            </a:r>
            <a:r>
              <a:rPr lang="en-US" dirty="0" smtClean="0"/>
              <a:t> (unconditional) security possible when </a:t>
            </a:r>
            <a:r>
              <a:rPr lang="en-US" dirty="0" smtClean="0">
                <a:solidFill>
                  <a:srgbClr val="006600"/>
                </a:solidFill>
              </a:rPr>
              <a:t>t&lt;k/2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[BGW88,CCD88,RB89]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800" dirty="0" smtClean="0"/>
          </a:p>
          <a:p>
            <a:pPr marL="342900" indent="-342900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006600"/>
                </a:solidFill>
              </a:rPr>
              <a:t>Computational</a:t>
            </a:r>
            <a:r>
              <a:rPr lang="en-US" dirty="0" smtClean="0"/>
              <a:t> security possible for </a:t>
            </a:r>
            <a:r>
              <a:rPr lang="en-US" dirty="0" smtClean="0">
                <a:solidFill>
                  <a:srgbClr val="006600"/>
                </a:solidFill>
              </a:rPr>
              <a:t>any 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(under standard cryptographic assumptions)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[Yao86,GMW87,CLOS02]</a:t>
            </a:r>
          </a:p>
          <a:p>
            <a:pPr rtl="0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sz="1800" dirty="0" smtClean="0"/>
              <a:t>Or: information-theoretic security using correlated randomness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[Kil88,BG89]</a:t>
            </a:r>
            <a:endParaRPr lang="en-US" sz="1800" dirty="0" smtClean="0">
              <a:solidFill>
                <a:srgbClr val="7030A0"/>
              </a:solidFill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loud 1"/>
          <p:cNvSpPr/>
          <p:nvPr/>
        </p:nvSpPr>
        <p:spPr bwMode="auto">
          <a:xfrm>
            <a:off x="2267744" y="2852936"/>
            <a:ext cx="4824536" cy="1296144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Secure MPC protocol for f</a:t>
            </a:r>
          </a:p>
        </p:txBody>
      </p:sp>
      <p:sp>
        <p:nvSpPr>
          <p:cNvPr id="8" name="Cloud 7"/>
          <p:cNvSpPr/>
          <p:nvPr/>
        </p:nvSpPr>
        <p:spPr bwMode="auto">
          <a:xfrm>
            <a:off x="2699792" y="3068960"/>
            <a:ext cx="6264696" cy="1296144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Similar feasibility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results for security against malicious parties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  <p:bldP spid="3" grpId="0" animBg="1"/>
      <p:bldP spid="2" grpId="0" animBg="1"/>
      <p:bldP spid="2" grpId="1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P</a:t>
            </a:r>
            <a:r>
              <a:rPr lang="en-US" sz="2800" baseline="-25000" dirty="0" err="1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want to securely compute f(x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/>
              <a:t>k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 to t parties can collude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learn (essentially) nothing but the output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6600"/>
                </a:solidFill>
              </a:rPr>
              <a:t>Questions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When is this at all possible?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efficiently?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>
              <a:sym typeface="Symbol" pitchFamily="18" charset="2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09600" y="26064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More generally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6528" y="4482356"/>
            <a:ext cx="7791896" cy="2304256"/>
          </a:xfrm>
          <a:prstGeom prst="wedgeRoundRectCallout">
            <a:avLst>
              <a:gd name="adj1" fmla="val -35927"/>
              <a:gd name="adj2" fmla="val -6689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342900" indent="-342900" rtl="0">
              <a:buFont typeface="Arial" pitchFamily="34" charset="0"/>
              <a:buChar char="•"/>
            </a:pPr>
            <a:r>
              <a:rPr lang="en-US" dirty="0" smtClean="0"/>
              <a:t>Several efficiency measures: </a:t>
            </a:r>
            <a:br>
              <a:rPr lang="en-US" dirty="0" smtClean="0"/>
            </a:br>
            <a:r>
              <a:rPr lang="en-US" dirty="0" smtClean="0">
                <a:solidFill>
                  <a:srgbClr val="006600"/>
                </a:solidFill>
              </a:rPr>
              <a:t>communication, </a:t>
            </a:r>
            <a:r>
              <a:rPr lang="en-US" dirty="0">
                <a:solidFill>
                  <a:srgbClr val="006600"/>
                </a:solidFill>
              </a:rPr>
              <a:t>randomness, rounds, computation</a:t>
            </a:r>
            <a:endParaRPr lang="en-US" dirty="0" smtClean="0">
              <a:solidFill>
                <a:srgbClr val="006600"/>
              </a:solidFill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800" dirty="0" smtClean="0"/>
          </a:p>
          <a:p>
            <a:pPr marL="342900" indent="-342900" rtl="0">
              <a:buFont typeface="Arial" pitchFamily="34" charset="0"/>
              <a:buChar char="•"/>
            </a:pPr>
            <a:r>
              <a:rPr lang="en-US" dirty="0" smtClean="0"/>
              <a:t>Typical assumptions for rest of talk:</a:t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smtClean="0">
                <a:solidFill>
                  <a:srgbClr val="006600"/>
                </a:solidFill>
              </a:rPr>
              <a:t>t=1, k = small constant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/>
              <a:t>* </a:t>
            </a:r>
            <a:r>
              <a:rPr lang="en-US" dirty="0" smtClean="0">
                <a:solidFill>
                  <a:srgbClr val="006600"/>
                </a:solidFill>
              </a:rPr>
              <a:t>information-theoretic security</a:t>
            </a:r>
            <a:r>
              <a:rPr lang="en-US" sz="1800" dirty="0">
                <a:solidFill>
                  <a:srgbClr val="006600"/>
                </a:solidFill>
              </a:rPr>
              <a:t/>
            </a:r>
            <a:br>
              <a:rPr lang="en-US" sz="1800" dirty="0">
                <a:solidFill>
                  <a:srgbClr val="006600"/>
                </a:solidFill>
              </a:rPr>
            </a:br>
            <a:r>
              <a:rPr lang="en-US" dirty="0" smtClean="0"/>
              <a:t>*</a:t>
            </a:r>
            <a:r>
              <a:rPr lang="en-US" sz="1800" dirty="0" smtClean="0"/>
              <a:t> </a:t>
            </a:r>
            <a:r>
              <a:rPr lang="en-US" dirty="0" smtClean="0">
                <a:solidFill>
                  <a:srgbClr val="006600"/>
                </a:solidFill>
              </a:rPr>
              <a:t>“semi-honest” parties, secure channels</a:t>
            </a:r>
            <a:endParaRPr lang="en-US" sz="2800" dirty="0" smtClean="0">
              <a:solidFill>
                <a:srgbClr val="006600"/>
              </a:solidFill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8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28794</TotalTime>
  <Words>2885</Words>
  <Application>Microsoft Macintosh PowerPoint</Application>
  <PresentationFormat>On-screen Show (4:3)</PresentationFormat>
  <Paragraphs>582</Paragraphs>
  <Slides>42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Default Design</vt:lpstr>
      <vt:lpstr>Photo Editor Photo</vt:lpstr>
      <vt:lpstr>משוואה</vt:lpstr>
      <vt:lpstr>Equation</vt:lpstr>
      <vt:lpstr>The Complexity of Information-Theoretic Secure Computation</vt:lpstr>
      <vt:lpstr>Information-Theoretic Cryptography</vt:lpstr>
      <vt:lpstr>Talk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 Complexity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Reformulated</vt:lpstr>
      <vt:lpstr>PowerPoint Presentation</vt:lpstr>
      <vt:lpstr>PowerPoint Presentation</vt:lpstr>
      <vt:lpstr>A Simple I.T. PIR Protocol</vt:lpstr>
      <vt:lpstr>PowerPoint Presentation</vt:lpstr>
      <vt:lpstr>Why Information-Theoretic PIR?</vt:lpstr>
      <vt:lpstr>Locally Decodable Codes</vt:lpstr>
      <vt:lpstr>From I.T. PIR to LDC  [Katz-Trevisan00]</vt:lpstr>
      <vt:lpstr>Applications of Local Decoding</vt:lpstr>
      <vt:lpstr>Complexity of PIR: Total Communication</vt:lpstr>
      <vt:lpstr>Complexity of PIR: Short Answers</vt:lpstr>
      <vt:lpstr>Complexity of PIR: Short Answers</vt:lpstr>
      <vt:lpstr>Complexity of PIR: Short Answers</vt:lpstr>
      <vt:lpstr>Complexity of PIR: Short Queries</vt:lpstr>
      <vt:lpstr>Complexity of PIR: Low Storage </vt:lpstr>
      <vt:lpstr>Best 2-Server PIR [CGKS95,BI01]</vt:lpstr>
      <vt:lpstr>Tool: Secret Sharing</vt:lpstr>
      <vt:lpstr>Tool: Matching Vectors [Yek07,Efr09, DGY10]</vt:lpstr>
      <vt:lpstr>Matching Vectors &amp; Circuits</vt:lpstr>
      <vt:lpstr>Share Conversion</vt:lpstr>
      <vt:lpstr>PowerPoint Presentation</vt:lpstr>
      <vt:lpstr>PowerPoint Presentation</vt:lpstr>
      <vt:lpstr>PIR  MPC</vt:lpstr>
      <vt:lpstr>Open Problems: PIR and LDC</vt:lpstr>
      <vt:lpstr>Open Problems: MPC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 day</dc:title>
  <dc:creator>Ishai</dc:creator>
  <cp:lastModifiedBy>Yuval</cp:lastModifiedBy>
  <cp:revision>2751</cp:revision>
  <dcterms:created xsi:type="dcterms:W3CDTF">2004-04-17T07:40:25Z</dcterms:created>
  <dcterms:modified xsi:type="dcterms:W3CDTF">2014-04-19T07:20:52Z</dcterms:modified>
</cp:coreProperties>
</file>