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23" r:id="rId1"/>
  </p:sldMasterIdLst>
  <p:sldIdLst>
    <p:sldId id="256" r:id="rId2"/>
    <p:sldId id="270" r:id="rId3"/>
    <p:sldId id="257" r:id="rId4"/>
    <p:sldId id="269" r:id="rId5"/>
    <p:sldId id="259" r:id="rId6"/>
    <p:sldId id="261" r:id="rId7"/>
    <p:sldId id="262" r:id="rId8"/>
    <p:sldId id="263" r:id="rId9"/>
    <p:sldId id="258" r:id="rId10"/>
    <p:sldId id="27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BAE1B1-4009-4E09-B519-BAC59EC8A6E0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BAE1B1-4009-4E09-B519-BAC59EC8A6E0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6A0B53-226B-CD40-ABC8-CF55C0A4B848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29838"/>
            <a:ext cx="6858000" cy="189436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2012 North American School of Information Theory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258908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Cornell University</a:t>
            </a:r>
          </a:p>
          <a:p>
            <a:pPr algn="ctr"/>
            <a:r>
              <a:rPr lang="en-US" sz="2200" dirty="0" smtClean="0"/>
              <a:t>Aaron Wagner &amp; Salman Avestimehr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159" y="2526411"/>
            <a:ext cx="3027704" cy="1143000"/>
          </a:xfrm>
        </p:spPr>
        <p:txBody>
          <a:bodyPr/>
          <a:lstStyle/>
          <a:p>
            <a:r>
              <a:rPr lang="en-US" dirty="0" smtClean="0"/>
              <a:t>Suggestions?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99318" y="1417638"/>
            <a:ext cx="6589927" cy="50891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53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833777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School Dates</a:t>
            </a:r>
            <a:r>
              <a:rPr lang="en-US" dirty="0"/>
              <a:t>: June 19 (Tue) – June 22 (Fri), </a:t>
            </a:r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One week after ICC, two weeks before ISIT</a:t>
            </a:r>
          </a:p>
          <a:p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 smtClean="0"/>
              <a:t>Due: March 30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Decisions</a:t>
            </a:r>
            <a:r>
              <a:rPr lang="en-US" dirty="0" smtClean="0"/>
              <a:t>: April 16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Registration </a:t>
            </a:r>
            <a:r>
              <a:rPr lang="en-US" dirty="0" smtClean="0"/>
              <a:t>Due: May 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Lecturers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833777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Organization: </a:t>
            </a:r>
          </a:p>
          <a:p>
            <a:pPr lvl="1"/>
            <a:r>
              <a:rPr lang="en-US" dirty="0" smtClean="0"/>
              <a:t>General Chairs: Aaron Wagner and Salman Avestimehr</a:t>
            </a:r>
          </a:p>
          <a:p>
            <a:pPr lvl="1"/>
            <a:r>
              <a:rPr lang="en-US" dirty="0" smtClean="0"/>
              <a:t>TPC: Paul Cuff and </a:t>
            </a:r>
            <a:r>
              <a:rPr lang="en-US" dirty="0" err="1" smtClean="0"/>
              <a:t>Lav</a:t>
            </a:r>
            <a:r>
              <a:rPr lang="en-US" dirty="0" smtClean="0"/>
              <a:t> </a:t>
            </a:r>
            <a:r>
              <a:rPr lang="en-US" dirty="0" err="1" smtClean="0"/>
              <a:t>Varshney</a:t>
            </a:r>
            <a:endParaRPr lang="en-US" dirty="0" smtClean="0"/>
          </a:p>
          <a:p>
            <a:pPr lvl="1"/>
            <a:r>
              <a:rPr lang="en-US" dirty="0" smtClean="0"/>
              <a:t>Publicity: </a:t>
            </a:r>
            <a:r>
              <a:rPr lang="en-US" dirty="0" err="1" smtClean="0"/>
              <a:t>Yingbin</a:t>
            </a:r>
            <a:r>
              <a:rPr lang="en-US" dirty="0" smtClean="0"/>
              <a:t> Liang</a:t>
            </a:r>
          </a:p>
          <a:p>
            <a:pPr lvl="1"/>
            <a:r>
              <a:rPr lang="en-US" dirty="0" smtClean="0"/>
              <a:t>Web: </a:t>
            </a:r>
            <a:r>
              <a:rPr lang="en-US" dirty="0" err="1" smtClean="0"/>
              <a:t>Bobak</a:t>
            </a:r>
            <a:r>
              <a:rPr lang="en-US" dirty="0" smtClean="0"/>
              <a:t> </a:t>
            </a:r>
            <a:r>
              <a:rPr lang="en-US" dirty="0" err="1" smtClean="0"/>
              <a:t>Nazer</a:t>
            </a:r>
            <a:endParaRPr lang="en-US" dirty="0" smtClean="0"/>
          </a:p>
          <a:p>
            <a:pPr lvl="1"/>
            <a:r>
              <a:rPr lang="en-US" dirty="0" smtClean="0"/>
              <a:t>Advisor: Gerhard Kramer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Lecturers:</a:t>
            </a:r>
          </a:p>
          <a:p>
            <a:pPr lvl="1"/>
            <a:r>
              <a:rPr lang="en-US" dirty="0" smtClean="0"/>
              <a:t>Tom Richardson (</a:t>
            </a:r>
            <a:r>
              <a:rPr lang="en-US" dirty="0" err="1" smtClean="0"/>
              <a:t>Padovani</a:t>
            </a:r>
            <a:r>
              <a:rPr lang="en-US" dirty="0" smtClean="0"/>
              <a:t> Lecturer): coding </a:t>
            </a:r>
            <a:r>
              <a:rPr lang="en-US" dirty="0" smtClean="0"/>
              <a:t>theory</a:t>
            </a:r>
            <a:endParaRPr lang="en-US" dirty="0" smtClean="0"/>
          </a:p>
          <a:p>
            <a:pPr lvl="1"/>
            <a:r>
              <a:rPr lang="en-US" dirty="0" err="1" smtClean="0"/>
              <a:t>Suhas</a:t>
            </a:r>
            <a:r>
              <a:rPr lang="en-US" dirty="0" smtClean="0"/>
              <a:t> </a:t>
            </a:r>
            <a:r>
              <a:rPr lang="en-US" dirty="0" err="1" smtClean="0"/>
              <a:t>Diggavi</a:t>
            </a:r>
            <a:r>
              <a:rPr lang="en-US" dirty="0" smtClean="0"/>
              <a:t>: wireless network </a:t>
            </a:r>
            <a:r>
              <a:rPr lang="en-US" dirty="0" smtClean="0"/>
              <a:t>security</a:t>
            </a:r>
            <a:endParaRPr lang="en-US" dirty="0" smtClean="0"/>
          </a:p>
          <a:p>
            <a:pPr lvl="1"/>
            <a:r>
              <a:rPr lang="en-US" dirty="0" err="1" smtClean="0"/>
              <a:t>Elza</a:t>
            </a:r>
            <a:r>
              <a:rPr lang="en-US" dirty="0" smtClean="0"/>
              <a:t> </a:t>
            </a:r>
            <a:r>
              <a:rPr lang="en-US" dirty="0" err="1" smtClean="0"/>
              <a:t>Erkip</a:t>
            </a:r>
            <a:r>
              <a:rPr lang="en-US" dirty="0" smtClean="0"/>
              <a:t>: Shannon </a:t>
            </a:r>
            <a:r>
              <a:rPr lang="en-US" dirty="0" smtClean="0"/>
              <a:t>theory</a:t>
            </a:r>
            <a:endParaRPr lang="en-US" dirty="0" smtClean="0"/>
          </a:p>
          <a:p>
            <a:pPr lvl="1"/>
            <a:r>
              <a:rPr lang="en-US" dirty="0" err="1" smtClean="0"/>
              <a:t>Pramod</a:t>
            </a:r>
            <a:r>
              <a:rPr lang="en-US" dirty="0" smtClean="0"/>
              <a:t> </a:t>
            </a:r>
            <a:r>
              <a:rPr lang="en-US" dirty="0" err="1" smtClean="0"/>
              <a:t>Viswanath</a:t>
            </a:r>
            <a:r>
              <a:rPr lang="en-US" dirty="0" smtClean="0"/>
              <a:t>: multi-user information theory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56" y="-375942"/>
            <a:ext cx="7467600" cy="1143000"/>
          </a:xfrm>
        </p:spPr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855" y="949620"/>
            <a:ext cx="7833777" cy="4873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Web: </a:t>
            </a:r>
            <a:r>
              <a:rPr lang="en-US" sz="1800" dirty="0" err="1" smtClean="0"/>
              <a:t>http://www.itsoc.org/north-american-school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sz="1800" dirty="0" smtClean="0"/>
              <a:t>Flyers will be distributed at ITA</a:t>
            </a:r>
          </a:p>
          <a:p>
            <a:endParaRPr lang="en-US" sz="1800" dirty="0" smtClean="0"/>
          </a:p>
          <a:p>
            <a:r>
              <a:rPr lang="en-US" sz="1800" dirty="0" smtClean="0"/>
              <a:t>Several publicity emails will be sent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0" y="1364101"/>
            <a:ext cx="4057750" cy="538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76" y="444049"/>
            <a:ext cx="3327124" cy="25000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64423"/>
            <a:ext cx="3826918" cy="48737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will stay in Mews Hall</a:t>
            </a:r>
          </a:p>
          <a:p>
            <a:pPr lvl="1"/>
            <a:r>
              <a:rPr lang="en-US" dirty="0" smtClean="0"/>
              <a:t>Cornell dorm built in 2000.</a:t>
            </a:r>
          </a:p>
          <a:p>
            <a:pPr lvl="1"/>
            <a:r>
              <a:rPr lang="en-US" dirty="0" smtClean="0"/>
              <a:t>Has A/C and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$49/(person-night) with double occupancy</a:t>
            </a:r>
          </a:p>
          <a:p>
            <a:pPr lvl="1"/>
            <a:r>
              <a:rPr lang="en-US" dirty="0" smtClean="0"/>
              <a:t>Single occupancy available at $68/night</a:t>
            </a:r>
          </a:p>
          <a:p>
            <a:r>
              <a:rPr lang="en-US" dirty="0"/>
              <a:t>Lecturers will stay </a:t>
            </a:r>
            <a:r>
              <a:rPr lang="en-US" dirty="0" smtClean="0"/>
              <a:t>on campus in The </a:t>
            </a:r>
            <a:r>
              <a:rPr lang="en-US" dirty="0" err="1"/>
              <a:t>Statler</a:t>
            </a:r>
            <a:r>
              <a:rPr lang="en-US" dirty="0"/>
              <a:t>, </a:t>
            </a:r>
            <a:r>
              <a:rPr lang="en-US" dirty="0" smtClean="0"/>
              <a:t>the Hospitality School’s </a:t>
            </a:r>
            <a:r>
              <a:rPr lang="en-US" dirty="0"/>
              <a:t>“teaching hotel.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are in the final stages of setting the</a:t>
            </a:r>
            <a:r>
              <a:rPr lang="en-US" dirty="0" smtClean="0">
                <a:solidFill>
                  <a:srgbClr val="FF0000"/>
                </a:solidFill>
              </a:rPr>
              <a:t> contract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731520" lvl="2" indent="0">
              <a:buNone/>
            </a:pPr>
            <a:endParaRPr lang="en-US" dirty="0"/>
          </a:p>
          <a:p>
            <a:pPr marL="73152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4118" y="351989"/>
            <a:ext cx="133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Mews Hall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132" y="3244661"/>
            <a:ext cx="4400396" cy="21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92872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Breakfast &amp; Dinner: all-you</a:t>
            </a:r>
            <a:r>
              <a:rPr lang="en-US" dirty="0" smtClean="0"/>
              <a:t>-care-to-eat </a:t>
            </a:r>
            <a:r>
              <a:rPr lang="en-US" dirty="0" smtClean="0"/>
              <a:t>cafeteria, near dorm</a:t>
            </a:r>
          </a:p>
          <a:p>
            <a:pPr lvl="1"/>
            <a:r>
              <a:rPr lang="en-US" dirty="0" smtClean="0"/>
              <a:t>Vegetarian options available</a:t>
            </a:r>
          </a:p>
          <a:p>
            <a:pPr lvl="1"/>
            <a:r>
              <a:rPr lang="en-US" dirty="0" smtClean="0"/>
              <a:t>Breakfast: $7.75 </a:t>
            </a:r>
            <a:r>
              <a:rPr lang="en-US" dirty="0" err="1" smtClean="0"/>
              <a:t>pp</a:t>
            </a:r>
            <a:endParaRPr lang="en-US" dirty="0" smtClean="0"/>
          </a:p>
          <a:p>
            <a:pPr lvl="1"/>
            <a:r>
              <a:rPr lang="en-US" dirty="0" smtClean="0"/>
              <a:t>Dinner: $14.50 </a:t>
            </a:r>
            <a:r>
              <a:rPr lang="en-US" dirty="0" err="1" smtClean="0"/>
              <a:t>pp</a:t>
            </a:r>
            <a:endParaRPr lang="en-US" dirty="0" smtClean="0"/>
          </a:p>
          <a:p>
            <a:r>
              <a:rPr lang="en-US" dirty="0" smtClean="0"/>
              <a:t>Lunch: either box lunch near sessions ($11 </a:t>
            </a:r>
            <a:r>
              <a:rPr lang="en-US" dirty="0" err="1" smtClean="0"/>
              <a:t>pp</a:t>
            </a:r>
            <a:r>
              <a:rPr lang="en-US" dirty="0" smtClean="0"/>
              <a:t>) or cafeterias around campus (price TBD)</a:t>
            </a:r>
          </a:p>
          <a:p>
            <a:r>
              <a:rPr lang="en-US" dirty="0" smtClean="0"/>
              <a:t>A sponsored banquet will replace one of the dinners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Assumes 125 student and 4 lecturers</a:t>
            </a:r>
          </a:p>
          <a:p>
            <a:r>
              <a:rPr lang="en-US" sz="2000" dirty="0" smtClean="0"/>
              <a:t>Cornell Conference and Event Services will assist with logistics</a:t>
            </a:r>
          </a:p>
          <a:p>
            <a:pPr lvl="1"/>
            <a:r>
              <a:rPr lang="en-US" sz="2000" dirty="0" smtClean="0"/>
              <a:t>Feedback from 2011 school: get professional help!</a:t>
            </a:r>
          </a:p>
          <a:p>
            <a:pPr lvl="1"/>
            <a:r>
              <a:rPr lang="en-US" sz="2000" dirty="0" smtClean="0"/>
              <a:t>CES charges $33 </a:t>
            </a:r>
            <a:r>
              <a:rPr lang="en-US" sz="2000" dirty="0" err="1" smtClean="0"/>
              <a:t>pp</a:t>
            </a:r>
            <a:r>
              <a:rPr lang="en-US" sz="2000" dirty="0" smtClean="0"/>
              <a:t> fee</a:t>
            </a:r>
          </a:p>
          <a:p>
            <a:r>
              <a:rPr lang="en-US" sz="2000" dirty="0" smtClean="0"/>
              <a:t>Goal: students only pay for transportation + a small registration fee 6 weeks ahead to show they are serious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2951374"/>
              </p:ext>
            </p:extLst>
          </p:nvPr>
        </p:nvGraphicFramePr>
        <p:xfrm>
          <a:off x="1146980" y="4253992"/>
          <a:ext cx="6096000" cy="221996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Lodging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Banquet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Lecturers</a:t>
                      </a:r>
                      <a:r>
                        <a:rPr lang="en-US" baseline="0" dirty="0" smtClean="0"/>
                        <a:t> (all expenses)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8599" y="1600200"/>
            <a:ext cx="856654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IT School: $20k</a:t>
            </a:r>
          </a:p>
          <a:p>
            <a:r>
              <a:rPr lang="en-US" dirty="0" smtClean="0"/>
              <a:t>Cornell ECE Department: $20k</a:t>
            </a:r>
            <a:endParaRPr lang="en-US" dirty="0" smtClean="0"/>
          </a:p>
          <a:p>
            <a:r>
              <a:rPr lang="en-US" dirty="0" err="1" smtClean="0"/>
              <a:t>FoIE</a:t>
            </a:r>
            <a:r>
              <a:rPr lang="en-US" smtClean="0"/>
              <a:t>: </a:t>
            </a:r>
            <a:r>
              <a:rPr lang="en-US" smtClean="0"/>
              <a:t>$</a:t>
            </a:r>
            <a:r>
              <a:rPr lang="en-US" smtClean="0"/>
              <a:t>2k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IBM</a:t>
            </a:r>
            <a:r>
              <a:rPr lang="en-US" dirty="0" smtClean="0"/>
              <a:t>: $</a:t>
            </a:r>
            <a:r>
              <a:rPr lang="en-US" dirty="0" smtClean="0"/>
              <a:t>2k</a:t>
            </a:r>
            <a:endParaRPr lang="en-US" dirty="0" smtClean="0"/>
          </a:p>
          <a:p>
            <a:r>
              <a:rPr lang="en-US" dirty="0" smtClean="0"/>
              <a:t>Princeton: $500</a:t>
            </a:r>
          </a:p>
          <a:p>
            <a:r>
              <a:rPr lang="en-US" dirty="0" smtClean="0"/>
              <a:t>We have submitted a proposal to ARO for $15k</a:t>
            </a:r>
          </a:p>
          <a:p>
            <a:r>
              <a:rPr lang="en-US" dirty="0" smtClean="0"/>
              <a:t>We have also approached SU, </a:t>
            </a:r>
            <a:r>
              <a:rPr lang="en-US" dirty="0" err="1" smtClean="0"/>
              <a:t>SoI</a:t>
            </a:r>
            <a:r>
              <a:rPr lang="en-US" dirty="0" smtClean="0"/>
              <a:t>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</a:t>
            </a: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847060"/>
              </p:ext>
            </p:extLst>
          </p:nvPr>
        </p:nvGraphicFramePr>
        <p:xfrm>
          <a:off x="582414" y="2602016"/>
          <a:ext cx="7905330" cy="274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66"/>
                <a:gridCol w="1581066"/>
                <a:gridCol w="1581066"/>
                <a:gridCol w="1581066"/>
                <a:gridCol w="1581066"/>
              </a:tblGrid>
              <a:tr h="436531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753464">
                <a:tc>
                  <a:txBody>
                    <a:bodyPr/>
                    <a:lstStyle/>
                    <a:p>
                      <a:r>
                        <a:rPr lang="en-US" dirty="0" smtClean="0"/>
                        <a:t>9 a.m.</a:t>
                      </a:r>
                      <a:r>
                        <a:rPr lang="en-US" baseline="0" dirty="0" smtClean="0"/>
                        <a:t> – Noon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hr. lecture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hr.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hr. lecture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hr. lecture</a:t>
                      </a:r>
                    </a:p>
                  </a:txBody>
                  <a:tcPr/>
                </a:tc>
              </a:tr>
              <a:tr h="810427">
                <a:tc>
                  <a:txBody>
                    <a:bodyPr/>
                    <a:lstStyle/>
                    <a:p>
                      <a:r>
                        <a:rPr lang="en-US" dirty="0" smtClean="0"/>
                        <a:t>2 p.m.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r>
                        <a:rPr lang="en-US" baseline="0" dirty="0" smtClean="0"/>
                        <a:t>5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poster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poster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poste</a:t>
                      </a:r>
                      <a:r>
                        <a:rPr lang="en-US" baseline="0" dirty="0" smtClean="0"/>
                        <a:t>r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6531">
                <a:tc>
                  <a:txBody>
                    <a:bodyPr/>
                    <a:lstStyle/>
                    <a:p>
                      <a:r>
                        <a:rPr lang="en-US" dirty="0" smtClean="0"/>
                        <a:t>7 p.m. onwards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Breakout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Free time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Banquet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06627" y="15857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Applications Due: March 30</a:t>
            </a:r>
            <a:r>
              <a:rPr lang="en-US" baseline="30000" dirty="0"/>
              <a:t>th</a:t>
            </a:r>
            <a:r>
              <a:rPr lang="en-US" dirty="0"/>
              <a:t>, 2012</a:t>
            </a:r>
          </a:p>
          <a:p>
            <a:r>
              <a:rPr lang="en-US" dirty="0"/>
              <a:t>Decisions: April 16</a:t>
            </a:r>
            <a:r>
              <a:rPr lang="en-US" baseline="30000" dirty="0"/>
              <a:t>th</a:t>
            </a:r>
            <a:r>
              <a:rPr lang="en-US" dirty="0"/>
              <a:t>, 2012</a:t>
            </a:r>
          </a:p>
          <a:p>
            <a:r>
              <a:rPr lang="en-US" dirty="0"/>
              <a:t>Registration Due: May 1</a:t>
            </a:r>
            <a:r>
              <a:rPr lang="en-US" baseline="30000" dirty="0"/>
              <a:t>st</a:t>
            </a:r>
            <a:r>
              <a:rPr lang="en-US" dirty="0"/>
              <a:t>, 2012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512457"/>
            <a:ext cx="8392872" cy="1345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We will work with the student society to generate ideas for other events: panel discussions, open problem brainstorming sessions, etc.</a:t>
            </a:r>
          </a:p>
          <a:p>
            <a:r>
              <a:rPr lang="en-US" sz="1800" dirty="0"/>
              <a:t>Wed. evening activities: hiking/waterfalls, wine tasting, Ithaca’s downtown pedestrian mall, </a:t>
            </a:r>
            <a:r>
              <a:rPr lang="en-US" sz="1800" dirty="0" smtClean="0"/>
              <a:t>ad-hoc soccer games, </a:t>
            </a:r>
            <a:r>
              <a:rPr lang="en-US" sz="1800" dirty="0"/>
              <a:t>etc.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689</TotalTime>
  <Words>518</Words>
  <Application>Microsoft Macintosh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2012 North American School of Information Theory</vt:lpstr>
      <vt:lpstr>Timeline</vt:lpstr>
      <vt:lpstr>Committees and Lecturers</vt:lpstr>
      <vt:lpstr>Publicity</vt:lpstr>
      <vt:lpstr>Lodging</vt:lpstr>
      <vt:lpstr>Meals</vt:lpstr>
      <vt:lpstr>Estimated Cost</vt:lpstr>
      <vt:lpstr>Fundraising</vt:lpstr>
      <vt:lpstr>Tentative Schedule</vt:lpstr>
      <vt:lpstr>Suggestions?</vt:lpstr>
      <vt:lpstr>Facilities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Salman Avestimehr</dc:creator>
  <cp:lastModifiedBy>Salman Avestimehr</cp:lastModifiedBy>
  <cp:revision>58</cp:revision>
  <cp:lastPrinted>2011-07-22T19:52:19Z</cp:lastPrinted>
  <dcterms:created xsi:type="dcterms:W3CDTF">2012-02-05T16:00:32Z</dcterms:created>
  <dcterms:modified xsi:type="dcterms:W3CDTF">2012-02-05T19:43:44Z</dcterms:modified>
</cp:coreProperties>
</file>