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sldIdLst>
    <p:sldId id="256" r:id="rId2"/>
    <p:sldId id="294" r:id="rId3"/>
    <p:sldId id="298" r:id="rId4"/>
    <p:sldId id="303" r:id="rId5"/>
    <p:sldId id="313" r:id="rId6"/>
    <p:sldId id="305" r:id="rId7"/>
    <p:sldId id="308" r:id="rId8"/>
    <p:sldId id="312" r:id="rId9"/>
    <p:sldId id="286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6" autoAdjust="0"/>
  </p:normalViewPr>
  <p:slideViewPr>
    <p:cSldViewPr>
      <p:cViewPr varScale="1">
        <p:scale>
          <a:sx n="80" d="100"/>
          <a:sy n="80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D2C58-143E-4AAB-A60C-A39FF55B1EC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5A0DA-0275-40B1-866A-6AFCB5AB7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7C3F878-F5E8-489B-AC8A-64F2A7E22C28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73D7831-BA51-4929-A573-007678EE62B0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A1CFAE7-14FE-4230-9E28-CB8D39C3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  <p:sldLayoutId id="2147483942" r:id="rId18"/>
    <p:sldLayoutId id="2147483943" r:id="rId19"/>
    <p:sldLayoutId id="214748394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.howland@iee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6709" y="2133600"/>
            <a:ext cx="6487291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Treasurer’s Report:</a:t>
            </a:r>
            <a:br>
              <a:rPr lang="en-US" dirty="0" smtClean="0"/>
            </a:br>
            <a:r>
              <a:rPr lang="en-US" sz="3600" dirty="0" smtClean="0"/>
              <a:t>Aylin Yener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6705600" cy="2133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at the </a:t>
            </a:r>
            <a:r>
              <a:rPr lang="en-US" dirty="0" err="1" smtClean="0"/>
              <a:t>BoG</a:t>
            </a:r>
            <a:r>
              <a:rPr lang="en-US" dirty="0" smtClean="0"/>
              <a:t> meeting,  </a:t>
            </a:r>
            <a:r>
              <a:rPr lang="en-US" dirty="0" smtClean="0"/>
              <a:t>ITW </a:t>
            </a:r>
            <a:r>
              <a:rPr lang="en-US" dirty="0" smtClean="0"/>
              <a:t>2013, </a:t>
            </a:r>
            <a:r>
              <a:rPr lang="en-US" dirty="0" err="1" smtClean="0"/>
              <a:t>Sevilla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Sept 9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 smtClean="0"/>
              <a:t>Reimbursement of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committee chairs and officers. Please (pretty please):</a:t>
            </a:r>
          </a:p>
          <a:p>
            <a:r>
              <a:rPr lang="en-US" sz="2800" dirty="0" smtClean="0"/>
              <a:t>submit expenses within one-month of occurrence.</a:t>
            </a:r>
          </a:p>
          <a:p>
            <a:r>
              <a:rPr lang="en-US" sz="2800" dirty="0" smtClean="0"/>
              <a:t>e-mail </a:t>
            </a:r>
            <a:r>
              <a:rPr lang="en-US" sz="2800" b="1" dirty="0" smtClean="0"/>
              <a:t>all scanned receipts </a:t>
            </a:r>
            <a:r>
              <a:rPr lang="en-US" sz="2800" dirty="0" smtClean="0"/>
              <a:t>with the “Expense Form” to Valerie Howland </a:t>
            </a:r>
            <a:r>
              <a:rPr lang="en-US" sz="2800" dirty="0" smtClean="0">
                <a:hlinkClick r:id="rId2"/>
              </a:rPr>
              <a:t>v.howland@ieee.org</a:t>
            </a:r>
            <a:r>
              <a:rPr lang="en-US" sz="2800" dirty="0" smtClean="0"/>
              <a:t> with a cc to Aylin.</a:t>
            </a:r>
            <a:endParaRPr lang="en-US" sz="2800" dirty="0"/>
          </a:p>
          <a:p>
            <a:r>
              <a:rPr lang="en-US" sz="2800" dirty="0" smtClean="0"/>
              <a:t>remember to include the list of attendees for meal reimbursements.</a:t>
            </a:r>
          </a:p>
          <a:p>
            <a:r>
              <a:rPr lang="en-US" sz="2800" b="1" dirty="0" smtClean="0"/>
              <a:t>Distinguished lecturers follow the same exact procedure above. M&amp;C committee chair (Michelle): please communicate that we have $2k/visit “guideline” to DLs.</a:t>
            </a:r>
          </a:p>
        </p:txBody>
      </p:sp>
    </p:spTree>
    <p:extLst>
      <p:ext uri="{BB962C8B-B14F-4D97-AF65-F5344CB8AC3E}">
        <p14:creationId xmlns:p14="http://schemas.microsoft.com/office/powerpoint/2010/main" val="389946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Conference Closings</a:t>
            </a:r>
          </a:p>
          <a:p>
            <a:r>
              <a:rPr lang="en-US" sz="3200" dirty="0" smtClean="0"/>
              <a:t>2013 budget </a:t>
            </a:r>
            <a:endParaRPr lang="en-US" sz="3200" dirty="0" smtClean="0"/>
          </a:p>
          <a:p>
            <a:r>
              <a:rPr lang="en-US" sz="3200" dirty="0" smtClean="0"/>
              <a:t>Initiatives</a:t>
            </a:r>
            <a:endParaRPr lang="en-US" sz="3200" dirty="0" smtClean="0"/>
          </a:p>
          <a:p>
            <a:r>
              <a:rPr lang="en-US" sz="3200" dirty="0" smtClean="0"/>
              <a:t>2014 </a:t>
            </a:r>
            <a:r>
              <a:rPr lang="en-US" sz="3200" dirty="0"/>
              <a:t>b</a:t>
            </a:r>
            <a:r>
              <a:rPr lang="en-US" sz="3200" dirty="0" smtClean="0"/>
              <a:t>udget </a:t>
            </a:r>
          </a:p>
          <a:p>
            <a:r>
              <a:rPr lang="en-US" sz="3200" dirty="0" smtClean="0"/>
              <a:t>House keeping: Reimbursements</a:t>
            </a:r>
          </a:p>
        </p:txBody>
      </p:sp>
    </p:spTree>
    <p:extLst>
      <p:ext uri="{BB962C8B-B14F-4D97-AF65-F5344CB8AC3E}">
        <p14:creationId xmlns:p14="http://schemas.microsoft.com/office/powerpoint/2010/main" val="39031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Conferences: Current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990600"/>
            <a:ext cx="8839200" cy="5867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</a:rPr>
              <a:t>Update: the closing process for ISITs, ITWs, and Schools are within the timelines IEEE suggests, and are now being completed swiftly without problems.</a:t>
            </a:r>
          </a:p>
          <a:p>
            <a:r>
              <a:rPr lang="en-US" sz="3200" dirty="0" smtClean="0"/>
              <a:t>Healthy surplus reported in </a:t>
            </a:r>
            <a:r>
              <a:rPr lang="en-US" sz="3200" dirty="0" smtClean="0"/>
              <a:t>all </a:t>
            </a:r>
            <a:r>
              <a:rPr lang="en-US" sz="3200" dirty="0" smtClean="0"/>
              <a:t>our conferences</a:t>
            </a:r>
            <a:r>
              <a:rPr lang="en-US" sz="3200" dirty="0" smtClean="0"/>
              <a:t>, </a:t>
            </a:r>
            <a:r>
              <a:rPr lang="en-US" sz="3200" dirty="0" smtClean="0"/>
              <a:t>e.g. ISIT’12.</a:t>
            </a:r>
          </a:p>
          <a:p>
            <a:r>
              <a:rPr lang="en-US" sz="3200" dirty="0" smtClean="0"/>
              <a:t>ISIT’13 is in the process of closing already.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812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3613" cy="868362"/>
          </a:xfrm>
        </p:spPr>
        <p:txBody>
          <a:bodyPr/>
          <a:lstStyle/>
          <a:p>
            <a:r>
              <a:rPr lang="en-US" dirty="0" smtClean="0"/>
              <a:t>2013 Budget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Budget as finalized in November 2012 was predicting 159k surplus.</a:t>
            </a:r>
          </a:p>
          <a:p>
            <a:r>
              <a:rPr lang="en-US" sz="3200" dirty="0" smtClean="0"/>
              <a:t>As of </a:t>
            </a:r>
            <a:r>
              <a:rPr lang="en-US" sz="3200" dirty="0" smtClean="0"/>
              <a:t>August</a:t>
            </a:r>
            <a:r>
              <a:rPr lang="en-US" sz="3200" dirty="0" smtClean="0"/>
              <a:t> </a:t>
            </a:r>
            <a:r>
              <a:rPr lang="en-US" sz="3200" dirty="0" smtClean="0"/>
              <a:t>2013, the predicted end-of-year surplus is </a:t>
            </a:r>
            <a:r>
              <a:rPr lang="en-US" sz="3200" dirty="0" smtClean="0"/>
              <a:t>20k. </a:t>
            </a:r>
          </a:p>
          <a:p>
            <a:r>
              <a:rPr lang="en-US" sz="3200" dirty="0" smtClean="0"/>
              <a:t>Two initiatives are already approved: Student Committee (4k), WITHITS (8k); 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wo more up for vote: Online committee (50k), publication pilot (25k)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4683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53400" cy="1143000"/>
          </a:xfrm>
        </p:spPr>
        <p:txBody>
          <a:bodyPr/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5344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r>
              <a:rPr lang="en-US" sz="3200" dirty="0" smtClean="0"/>
              <a:t>Initiatives &lt;$50k: no need for IEEE “approval”</a:t>
            </a:r>
          </a:p>
          <a:p>
            <a:r>
              <a:rPr lang="en-US" sz="3200" dirty="0" smtClean="0"/>
              <a:t>We determined </a:t>
            </a:r>
            <a:r>
              <a:rPr lang="en-US" sz="3200" dirty="0" smtClean="0"/>
              <a:t>in July that we can spend 70-100k on initiatives and still be ok at the end of the year.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5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018248"/>
              </p:ext>
            </p:extLst>
          </p:nvPr>
        </p:nvGraphicFramePr>
        <p:xfrm>
          <a:off x="0" y="0"/>
          <a:ext cx="9525000" cy="791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Worksheet" r:id="rId3" imgW="12058529" imgH="10020204" progId="Excel.Sheet.8">
                  <p:embed/>
                </p:oleObj>
              </mc:Choice>
              <mc:Fallback>
                <p:oleObj name="Worksheet" r:id="rId3" imgW="12058529" imgH="100202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525000" cy="7914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08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r>
              <a:rPr lang="en-US" dirty="0" smtClean="0"/>
              <a:t>2012 numbers as of Feb 2013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860340"/>
              </p:ext>
            </p:extLst>
          </p:nvPr>
        </p:nvGraphicFramePr>
        <p:xfrm>
          <a:off x="685800" y="990600"/>
          <a:ext cx="9583501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Worksheet" r:id="rId3" imgW="12058529" imgH="7381874" progId="Excel.Sheet.12">
                  <p:embed/>
                </p:oleObj>
              </mc:Choice>
              <mc:Fallback>
                <p:oleObj name="Worksheet" r:id="rId3" imgW="12058529" imgH="738187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990600"/>
                        <a:ext cx="9583501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56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r>
              <a:rPr lang="en-US" dirty="0" smtClean="0"/>
              <a:t>2013 numbers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94377"/>
              </p:ext>
            </p:extLst>
          </p:nvPr>
        </p:nvGraphicFramePr>
        <p:xfrm>
          <a:off x="0" y="914400"/>
          <a:ext cx="9144000" cy="1029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3" imgW="12865100" imgH="12534900" progId="Excel.Sheet.8">
                  <p:embed/>
                </p:oleObj>
              </mc:Choice>
              <mc:Fallback>
                <p:oleObj name="Worksheet" r:id="rId3" imgW="12865100" imgH="12534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914400"/>
                        <a:ext cx="9144000" cy="10291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08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990600"/>
          </a:xfrm>
        </p:spPr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+mj-lt"/>
                <a:cs typeface="Comic Sans MS"/>
              </a:rPr>
              <a:t>Print subscription fees have been increased to $80 for non-IT IEEE members and $105 for non-IEEE members (student rates at %50).</a:t>
            </a:r>
          </a:p>
          <a:p>
            <a:r>
              <a:rPr lang="en-US" sz="3600" dirty="0" smtClean="0">
                <a:latin typeface="+mj-lt"/>
                <a:cs typeface="Comic Sans MS"/>
              </a:rPr>
              <a:t> IEEE has changed the “algorithm” for publication revenues.</a:t>
            </a:r>
          </a:p>
          <a:p>
            <a:r>
              <a:rPr lang="en-US" sz="3600" dirty="0" smtClean="0">
                <a:latin typeface="+mj-lt"/>
                <a:cs typeface="Comic Sans MS"/>
              </a:rPr>
              <a:t>As a result, we have been presented with a budget that is projecting in the negative (-35k)</a:t>
            </a:r>
            <a:r>
              <a:rPr lang="en-US" sz="3600" dirty="0" smtClean="0">
                <a:latin typeface="+mj-lt"/>
                <a:cs typeface="Comic Sans MS"/>
              </a:rPr>
              <a:t>. </a:t>
            </a:r>
            <a:r>
              <a:rPr lang="en-US" sz="3600" dirty="0" smtClean="0">
                <a:latin typeface="+mj-lt"/>
                <a:cs typeface="Comic Sans MS"/>
              </a:rPr>
              <a:t>Update: We have received the second pass and will be projecting 60k </a:t>
            </a:r>
            <a:r>
              <a:rPr lang="en-US" sz="3600" dirty="0" smtClean="0">
                <a:solidFill>
                  <a:srgbClr val="0000FF"/>
                </a:solidFill>
                <a:latin typeface="+mj-lt"/>
                <a:cs typeface="Comic Sans MS"/>
              </a:rPr>
              <a:t>if we approve moderate editing TODAY. </a:t>
            </a:r>
            <a:r>
              <a:rPr lang="en-US" sz="3600" dirty="0" smtClean="0">
                <a:latin typeface="+mj-lt"/>
                <a:cs typeface="Comic Sans MS"/>
              </a:rPr>
              <a:t>This includes the 30k we are spending on the schools.</a:t>
            </a:r>
            <a:endParaRPr lang="en-US" sz="3600" dirty="0" smtClean="0">
              <a:solidFill>
                <a:srgbClr val="0000FF"/>
              </a:solidFill>
              <a:latin typeface="+mj-lt"/>
              <a:cs typeface="Comic Sans MS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+mj-lt"/>
                <a:cs typeface="Comic Sans MS"/>
              </a:rPr>
              <a:t>Moderate editing reduces transactions expenses from ~836k to ~688k.</a:t>
            </a:r>
            <a:endParaRPr lang="en-US" sz="3600" dirty="0" smtClean="0">
              <a:latin typeface="+mj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6913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5432</TotalTime>
  <Words>395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Inkwell</vt:lpstr>
      <vt:lpstr>Worksheet</vt:lpstr>
      <vt:lpstr>Treasurer’s Report: Aylin Yener </vt:lpstr>
      <vt:lpstr>Outline</vt:lpstr>
      <vt:lpstr>Conferences: Current Status</vt:lpstr>
      <vt:lpstr>2013 Budget </vt:lpstr>
      <vt:lpstr>Initiatives</vt:lpstr>
      <vt:lpstr>PowerPoint Presentation</vt:lpstr>
      <vt:lpstr>2012 numbers as of Feb 2013</vt:lpstr>
      <vt:lpstr>2013 numbers</vt:lpstr>
      <vt:lpstr>2014</vt:lpstr>
      <vt:lpstr>Reimbursement of expenses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Report</dc:title>
  <dc:creator>Nihar Jindal</dc:creator>
  <cp:lastModifiedBy>Aylin Yener</cp:lastModifiedBy>
  <cp:revision>216</cp:revision>
  <dcterms:created xsi:type="dcterms:W3CDTF">2010-09-24T16:19:50Z</dcterms:created>
  <dcterms:modified xsi:type="dcterms:W3CDTF">2013-09-07T22:53:21Z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745063580</vt:i4>
  </property>
  <property fmtid="{D5CDD505-2E9C-101B-9397-08002B2CF9AE}" pid="3" name="_NewReviewCycle">
    <vt:lpwstr/>
  </property>
  <property fmtid="{D5CDD505-2E9C-101B-9397-08002B2CF9AE}" pid="4" name="_EmailSubject">
    <vt:lpwstr>link</vt:lpwstr>
  </property>
  <property fmtid="{D5CDD505-2E9C-101B-9397-08002B2CF9AE}" pid="5" name="_AuthorEmail">
    <vt:lpwstr>njindal@broadcom.com</vt:lpwstr>
  </property>
  <property fmtid="{D5CDD505-2E9C-101B-9397-08002B2CF9AE}" pid="6" name="_AuthorEmailDisplayName">
    <vt:lpwstr>Nihar Jindal</vt:lpwstr>
  </property>
</Properties>
</file>