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65" r:id="rId3"/>
    <p:sldId id="266" r:id="rId4"/>
    <p:sldId id="267" r:id="rId5"/>
    <p:sldId id="273" r:id="rId6"/>
    <p:sldId id="268" r:id="rId7"/>
    <p:sldId id="269" r:id="rId8"/>
    <p:sldId id="272" r:id="rId9"/>
    <p:sldId id="271" r:id="rId10"/>
    <p:sldId id="270" r:id="rId11"/>
    <p:sldId id="275" r:id="rId12"/>
    <p:sldId id="263"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452"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CE27F1-A94F-45B6-8D3F-0FD1F6C8B4F8}" type="datetimeFigureOut">
              <a:rPr lang="en-US" smtClean="0"/>
              <a:pPr/>
              <a:t>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A2D809-8739-42C1-8557-7A091CE104C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2/10/2013</a:t>
            </a:r>
            <a:endParaRPr lang="en-US" dirty="0"/>
          </a:p>
        </p:txBody>
      </p:sp>
      <p:sp>
        <p:nvSpPr>
          <p:cNvPr id="5" name="Footer Placeholder 4"/>
          <p:cNvSpPr>
            <a:spLocks noGrp="1"/>
          </p:cNvSpPr>
          <p:nvPr>
            <p:ph type="ftr" sz="quarter" idx="11"/>
          </p:nvPr>
        </p:nvSpPr>
        <p:spPr/>
        <p:txBody>
          <a:bodyPr/>
          <a:lstStyle/>
          <a:p>
            <a:r>
              <a:rPr lang="en-US" dirty="0" smtClean="0"/>
              <a:t>ITA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2/10/2013</a:t>
            </a:r>
            <a:endParaRPr lang="en-US" dirty="0"/>
          </a:p>
        </p:txBody>
      </p:sp>
      <p:sp>
        <p:nvSpPr>
          <p:cNvPr id="5" name="Footer Placeholder 4"/>
          <p:cNvSpPr>
            <a:spLocks noGrp="1"/>
          </p:cNvSpPr>
          <p:nvPr>
            <p:ph type="ftr" sz="quarter" idx="11"/>
          </p:nvPr>
        </p:nvSpPr>
        <p:spPr/>
        <p:txBody>
          <a:bodyPr/>
          <a:lstStyle/>
          <a:p>
            <a:r>
              <a:rPr lang="en-US" dirty="0" smtClean="0"/>
              <a:t>ITA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2/10/2013</a:t>
            </a:r>
            <a:endParaRPr lang="en-US" dirty="0"/>
          </a:p>
        </p:txBody>
      </p:sp>
      <p:sp>
        <p:nvSpPr>
          <p:cNvPr id="5" name="Footer Placeholder 4"/>
          <p:cNvSpPr>
            <a:spLocks noGrp="1"/>
          </p:cNvSpPr>
          <p:nvPr>
            <p:ph type="ftr" sz="quarter" idx="11"/>
          </p:nvPr>
        </p:nvSpPr>
        <p:spPr/>
        <p:txBody>
          <a:bodyPr/>
          <a:lstStyle/>
          <a:p>
            <a:r>
              <a:rPr lang="en-US" dirty="0" smtClean="0"/>
              <a:t>ITA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2/10/2013</a:t>
            </a:r>
            <a:endParaRPr lang="en-US" dirty="0"/>
          </a:p>
        </p:txBody>
      </p:sp>
      <p:sp>
        <p:nvSpPr>
          <p:cNvPr id="5" name="Footer Placeholder 4"/>
          <p:cNvSpPr>
            <a:spLocks noGrp="1"/>
          </p:cNvSpPr>
          <p:nvPr>
            <p:ph type="ftr" sz="quarter" idx="11"/>
          </p:nvPr>
        </p:nvSpPr>
        <p:spPr/>
        <p:txBody>
          <a:bodyPr/>
          <a:lstStyle/>
          <a:p>
            <a:r>
              <a:rPr lang="en-US" dirty="0" smtClean="0"/>
              <a:t>ITA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2/10/2013</a:t>
            </a:r>
            <a:endParaRPr lang="en-US" dirty="0"/>
          </a:p>
        </p:txBody>
      </p:sp>
      <p:sp>
        <p:nvSpPr>
          <p:cNvPr id="5" name="Footer Placeholder 4"/>
          <p:cNvSpPr>
            <a:spLocks noGrp="1"/>
          </p:cNvSpPr>
          <p:nvPr>
            <p:ph type="ftr" sz="quarter" idx="11"/>
          </p:nvPr>
        </p:nvSpPr>
        <p:spPr/>
        <p:txBody>
          <a:bodyPr/>
          <a:lstStyle/>
          <a:p>
            <a:r>
              <a:rPr lang="en-US" dirty="0" smtClean="0"/>
              <a:t>ITA 2013</a:t>
            </a:r>
            <a:endParaRPr lang="en-US" dirty="0"/>
          </a:p>
        </p:txBody>
      </p:sp>
      <p:sp>
        <p:nvSpPr>
          <p:cNvPr id="6" name="Slide Number Placeholder 5"/>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2/10/2013</a:t>
            </a:r>
            <a:endParaRPr lang="en-US" dirty="0"/>
          </a:p>
        </p:txBody>
      </p:sp>
      <p:sp>
        <p:nvSpPr>
          <p:cNvPr id="6" name="Footer Placeholder 5"/>
          <p:cNvSpPr>
            <a:spLocks noGrp="1"/>
          </p:cNvSpPr>
          <p:nvPr>
            <p:ph type="ftr" sz="quarter" idx="11"/>
          </p:nvPr>
        </p:nvSpPr>
        <p:spPr/>
        <p:txBody>
          <a:bodyPr/>
          <a:lstStyle/>
          <a:p>
            <a:r>
              <a:rPr lang="en-US" dirty="0" smtClean="0"/>
              <a:t>ITA 2013</a:t>
            </a:r>
            <a:endParaRPr lang="en-US" dirty="0"/>
          </a:p>
        </p:txBody>
      </p:sp>
      <p:sp>
        <p:nvSpPr>
          <p:cNvPr id="7" name="Slide Number Placeholder 6"/>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2/10/2013</a:t>
            </a:r>
            <a:endParaRPr lang="en-US" dirty="0"/>
          </a:p>
        </p:txBody>
      </p:sp>
      <p:sp>
        <p:nvSpPr>
          <p:cNvPr id="8" name="Footer Placeholder 7"/>
          <p:cNvSpPr>
            <a:spLocks noGrp="1"/>
          </p:cNvSpPr>
          <p:nvPr>
            <p:ph type="ftr" sz="quarter" idx="11"/>
          </p:nvPr>
        </p:nvSpPr>
        <p:spPr/>
        <p:txBody>
          <a:bodyPr/>
          <a:lstStyle/>
          <a:p>
            <a:r>
              <a:rPr lang="en-US" dirty="0" smtClean="0"/>
              <a:t>ITA 2013</a:t>
            </a:r>
            <a:endParaRPr lang="en-US" dirty="0"/>
          </a:p>
        </p:txBody>
      </p:sp>
      <p:sp>
        <p:nvSpPr>
          <p:cNvPr id="9" name="Slide Number Placeholder 8"/>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2/10/2013</a:t>
            </a:r>
            <a:endParaRPr lang="en-US" dirty="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2/10/2013</a:t>
            </a:r>
            <a:endParaRPr lang="en-US" dirty="0"/>
          </a:p>
        </p:txBody>
      </p:sp>
      <p:sp>
        <p:nvSpPr>
          <p:cNvPr id="3" name="Footer Placeholder 2"/>
          <p:cNvSpPr>
            <a:spLocks noGrp="1"/>
          </p:cNvSpPr>
          <p:nvPr>
            <p:ph type="ftr" sz="quarter" idx="11"/>
          </p:nvPr>
        </p:nvSpPr>
        <p:spPr/>
        <p:txBody>
          <a:bodyPr/>
          <a:lstStyle/>
          <a:p>
            <a:r>
              <a:rPr lang="en-US" dirty="0" smtClean="0"/>
              <a:t>ITA 2013</a:t>
            </a:r>
            <a:endParaRPr lang="en-US" dirty="0"/>
          </a:p>
        </p:txBody>
      </p:sp>
      <p:sp>
        <p:nvSpPr>
          <p:cNvPr id="4" name="Slide Number Placeholder 3"/>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2/10/2013</a:t>
            </a:r>
            <a:endParaRPr lang="en-US" dirty="0"/>
          </a:p>
        </p:txBody>
      </p:sp>
      <p:sp>
        <p:nvSpPr>
          <p:cNvPr id="6" name="Footer Placeholder 5"/>
          <p:cNvSpPr>
            <a:spLocks noGrp="1"/>
          </p:cNvSpPr>
          <p:nvPr>
            <p:ph type="ftr" sz="quarter" idx="11"/>
          </p:nvPr>
        </p:nvSpPr>
        <p:spPr/>
        <p:txBody>
          <a:bodyPr/>
          <a:lstStyle/>
          <a:p>
            <a:r>
              <a:rPr lang="en-US" dirty="0" smtClean="0"/>
              <a:t>ITA 2013</a:t>
            </a:r>
            <a:endParaRPr lang="en-US" dirty="0"/>
          </a:p>
        </p:txBody>
      </p:sp>
      <p:sp>
        <p:nvSpPr>
          <p:cNvPr id="7" name="Slide Number Placeholder 6"/>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2/10/2013</a:t>
            </a:r>
            <a:endParaRPr lang="en-US" dirty="0"/>
          </a:p>
        </p:txBody>
      </p:sp>
      <p:sp>
        <p:nvSpPr>
          <p:cNvPr id="6" name="Footer Placeholder 5"/>
          <p:cNvSpPr>
            <a:spLocks noGrp="1"/>
          </p:cNvSpPr>
          <p:nvPr>
            <p:ph type="ftr" sz="quarter" idx="11"/>
          </p:nvPr>
        </p:nvSpPr>
        <p:spPr/>
        <p:txBody>
          <a:bodyPr/>
          <a:lstStyle/>
          <a:p>
            <a:r>
              <a:rPr lang="en-US" dirty="0" smtClean="0"/>
              <a:t>ITA 2013</a:t>
            </a:r>
            <a:endParaRPr lang="en-US" dirty="0"/>
          </a:p>
        </p:txBody>
      </p:sp>
      <p:sp>
        <p:nvSpPr>
          <p:cNvPr id="7" name="Slide Number Placeholder 6"/>
          <p:cNvSpPr>
            <a:spLocks noGrp="1"/>
          </p:cNvSpPr>
          <p:nvPr>
            <p:ph type="sldNum" sz="quarter" idx="12"/>
          </p:nvPr>
        </p:nvSpPr>
        <p:spPr/>
        <p:txBody>
          <a:bodyPr/>
          <a:lstStyle/>
          <a:p>
            <a:fld id="{C8EE6970-B8FE-4712-B6E4-1878060BDF3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2/10/2013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ITA 2013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E6970-B8FE-4712-B6E4-1878060BDF3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133600"/>
          </a:xfrm>
        </p:spPr>
        <p:txBody>
          <a:bodyPr>
            <a:normAutofit/>
          </a:bodyPr>
          <a:lstStyle/>
          <a:p>
            <a:r>
              <a:rPr lang="en-US" dirty="0" smtClean="0"/>
              <a:t>Report: </a:t>
            </a:r>
            <a:br>
              <a:rPr lang="en-US" dirty="0" smtClean="0"/>
            </a:br>
            <a:r>
              <a:rPr lang="en-US" dirty="0" smtClean="0"/>
              <a:t>Ad-hoc Committee on</a:t>
            </a:r>
            <a:br>
              <a:rPr lang="en-US" dirty="0" smtClean="0"/>
            </a:br>
            <a:r>
              <a:rPr lang="en-US" dirty="0" smtClean="0"/>
              <a:t>New Awards</a:t>
            </a:r>
            <a:endParaRPr lang="en-US" dirty="0"/>
          </a:p>
        </p:txBody>
      </p:sp>
      <p:sp>
        <p:nvSpPr>
          <p:cNvPr id="3" name="Subtitle 2"/>
          <p:cNvSpPr>
            <a:spLocks noGrp="1"/>
          </p:cNvSpPr>
          <p:nvPr>
            <p:ph type="subTitle" idx="1"/>
          </p:nvPr>
        </p:nvSpPr>
        <p:spPr>
          <a:xfrm>
            <a:off x="1371600" y="3276600"/>
            <a:ext cx="6400800" cy="2209800"/>
          </a:xfrm>
        </p:spPr>
        <p:txBody>
          <a:bodyPr>
            <a:normAutofit/>
          </a:bodyPr>
          <a:lstStyle/>
          <a:p>
            <a:r>
              <a:rPr lang="en-US" sz="2800" dirty="0" smtClean="0">
                <a:solidFill>
                  <a:schemeClr val="tx1"/>
                </a:solidFill>
              </a:rPr>
              <a:t>Paul H. Siegel</a:t>
            </a:r>
          </a:p>
          <a:p>
            <a:r>
              <a:rPr lang="en-US" sz="2800" dirty="0" smtClean="0">
                <a:solidFill>
                  <a:schemeClr val="tx1"/>
                </a:solidFill>
              </a:rPr>
              <a:t>BoG Meeting</a:t>
            </a:r>
          </a:p>
          <a:p>
            <a:r>
              <a:rPr lang="en-US" sz="2800" dirty="0" smtClean="0">
                <a:solidFill>
                  <a:schemeClr val="tx1"/>
                </a:solidFill>
              </a:rPr>
              <a:t>February 10, 2013</a:t>
            </a:r>
          </a:p>
          <a:p>
            <a:r>
              <a:rPr lang="en-US" sz="2800" dirty="0" smtClean="0">
                <a:solidFill>
                  <a:schemeClr val="tx1"/>
                </a:solidFill>
              </a:rPr>
              <a:t>ITA 2013 </a:t>
            </a:r>
          </a:p>
        </p:txBody>
      </p:sp>
      <p:pic>
        <p:nvPicPr>
          <p:cNvPr id="8194" name="Picture 2" descr="http://ita.ucsd.edu/images/media/4/3/1360425922_image.jpg"/>
          <p:cNvPicPr>
            <a:picLocks noChangeAspect="1" noChangeArrowheads="1"/>
          </p:cNvPicPr>
          <p:nvPr/>
        </p:nvPicPr>
        <p:blipFill>
          <a:blip r:embed="rId2" cstate="print"/>
          <a:srcRect/>
          <a:stretch>
            <a:fillRect/>
          </a:stretch>
        </p:blipFill>
        <p:spPr bwMode="auto">
          <a:xfrm>
            <a:off x="990600" y="4648200"/>
            <a:ext cx="1428750" cy="1047751"/>
          </a:xfrm>
          <a:prstGeom prst="rect">
            <a:avLst/>
          </a:prstGeom>
          <a:noFill/>
        </p:spPr>
      </p:pic>
      <p:pic>
        <p:nvPicPr>
          <p:cNvPr id="8195" name="Picture 3"/>
          <p:cNvPicPr>
            <a:picLocks noChangeAspect="1" noChangeArrowheads="1"/>
          </p:cNvPicPr>
          <p:nvPr/>
        </p:nvPicPr>
        <p:blipFill>
          <a:blip r:embed="rId3" cstate="print"/>
          <a:srcRect/>
          <a:stretch>
            <a:fillRect/>
          </a:stretch>
        </p:blipFill>
        <p:spPr bwMode="auto">
          <a:xfrm>
            <a:off x="6858000" y="4648200"/>
            <a:ext cx="1143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4000" dirty="0" smtClean="0"/>
              <a:t/>
            </a:r>
            <a:br>
              <a:rPr lang="en-US" sz="4000" dirty="0" smtClean="0"/>
            </a:br>
            <a:r>
              <a:rPr lang="en-US" sz="4000" dirty="0" smtClean="0"/>
              <a:t>Proposed Bylaw Change</a:t>
            </a:r>
            <a:br>
              <a:rPr lang="en-US" sz="4000" dirty="0" smtClean="0"/>
            </a:br>
            <a:r>
              <a:rPr lang="en-US" sz="2700" dirty="0" smtClean="0"/>
              <a:t>(</a:t>
            </a:r>
            <a:r>
              <a:rPr lang="en-US" sz="2700" b="1" dirty="0" smtClean="0"/>
              <a:t>Jack Keil Wolf ISIT Student Paper Award)</a:t>
            </a:r>
            <a:br>
              <a:rPr lang="en-US" sz="2700" b="1" dirty="0" smtClean="0"/>
            </a:br>
            <a:r>
              <a:rPr lang="en-US" sz="2700" b="1" dirty="0" smtClean="0"/>
              <a:t/>
            </a:r>
            <a:br>
              <a:rPr lang="en-US" sz="2700" b="1" dirty="0" smtClean="0"/>
            </a:br>
            <a:endParaRPr lang="en-US" sz="2700"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b="1" dirty="0" smtClean="0">
                <a:latin typeface="Times New Roman" pitchFamily="18" charset="0"/>
                <a:cs typeface="Times New Roman" pitchFamily="18" charset="0"/>
              </a:rPr>
              <a:t>Section 7. </a:t>
            </a:r>
            <a:r>
              <a:rPr lang="en-US" dirty="0" smtClean="0">
                <a:latin typeface="Times New Roman" pitchFamily="18" charset="0"/>
                <a:cs typeface="Times New Roman" pitchFamily="18" charset="0"/>
              </a:rPr>
              <a:t>The </a:t>
            </a:r>
            <a:r>
              <a:rPr lang="en-US" dirty="0" smtClean="0">
                <a:solidFill>
                  <a:srgbClr val="FF0000"/>
                </a:solidFill>
                <a:latin typeface="Times New Roman" pitchFamily="18" charset="0"/>
                <a:cs typeface="Times New Roman" pitchFamily="18" charset="0"/>
              </a:rPr>
              <a:t>Jack Keil Wolf </a:t>
            </a:r>
            <a:r>
              <a:rPr lang="en-US" dirty="0" smtClean="0">
                <a:latin typeface="Times New Roman" pitchFamily="18" charset="0"/>
                <a:cs typeface="Times New Roman" pitchFamily="18" charset="0"/>
              </a:rPr>
              <a:t>International Symposium on Information Theory (ISIT) Student Paper Award shall be given annually for up to three outstanding papers at the ISIT for which a student is the principal author and presenter. This author must be a registered student at the time of paper submission to be eligible for this award. The criteria for the award shall include both content and presentation. The award consists of a $500 honorarium to be divided equally between all student authors of the paper, and a plaque for each such author.</a:t>
            </a:r>
          </a:p>
          <a:p>
            <a:pPr algn="just">
              <a:buNone/>
            </a:pPr>
            <a:r>
              <a:rPr lang="en-US" dirty="0" smtClean="0">
                <a:latin typeface="Times New Roman" pitchFamily="18" charset="0"/>
                <a:cs typeface="Times New Roman" pitchFamily="18" charset="0"/>
              </a:rPr>
              <a:t> </a:t>
            </a:r>
          </a:p>
          <a:p>
            <a:pPr marL="0" indent="0" algn="just">
              <a:buNone/>
            </a:pPr>
            <a:r>
              <a:rPr lang="en-US" dirty="0" smtClean="0">
                <a:latin typeface="Times New Roman" pitchFamily="18" charset="0"/>
                <a:cs typeface="Times New Roman" pitchFamily="18" charset="0"/>
              </a:rPr>
              <a:t>The Awards Committee (AC) shall be responsible for selecting the winner(s) of this award, with the support of the ISIT Technical Program Committee (TPC). The ISIT TPC shall select between 8 and 12 eligible papers as finalists and notify the authors accordingly. These papers shall be scheduled by the TPC for presentation during the first three days of ISIT. The AC shall judge the presentations during the Symposium, select the award winner(s), and announce the winner(s) at the ISIT banquet (or other suitable occasion).</a:t>
            </a:r>
          </a:p>
          <a:p>
            <a:endParaRPr lang="en-US" dirty="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10</a:t>
            </a:fld>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smtClean="0"/>
              <a:t>Proposed BoG Resolution</a:t>
            </a:r>
            <a:endParaRPr lang="en-US" sz="4000" dirty="0"/>
          </a:p>
        </p:txBody>
      </p:sp>
      <p:sp>
        <p:nvSpPr>
          <p:cNvPr id="3" name="Content Placeholder 2"/>
          <p:cNvSpPr>
            <a:spLocks noGrp="1"/>
          </p:cNvSpPr>
          <p:nvPr>
            <p:ph idx="1"/>
          </p:nvPr>
        </p:nvSpPr>
        <p:spPr>
          <a:xfrm>
            <a:off x="685800" y="1295400"/>
            <a:ext cx="7924800" cy="4953000"/>
          </a:xfrm>
        </p:spPr>
        <p:txBody>
          <a:bodyPr>
            <a:noAutofit/>
          </a:bodyPr>
          <a:lstStyle/>
          <a:p>
            <a:pPr marL="0" indent="0">
              <a:spcBef>
                <a:spcPts val="0"/>
              </a:spcBef>
              <a:buNone/>
            </a:pPr>
            <a:r>
              <a:rPr lang="en-US" sz="2000" dirty="0" smtClean="0">
                <a:latin typeface="Times New Roman" pitchFamily="18" charset="0"/>
                <a:cs typeface="Times New Roman" pitchFamily="18" charset="0"/>
              </a:rPr>
              <a:t>The Board of Governors adopts the proposed bylaw change, drafted by the ad-hoc committee on the ISIT Student Paper Award, renaming the award as the Jack Keil Wolf ISIT Student Paper Award.  </a:t>
            </a:r>
          </a:p>
          <a:p>
            <a:endParaRPr lang="en-US" dirty="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11</a:t>
            </a:fld>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15962"/>
          </a:xfrm>
        </p:spPr>
        <p:txBody>
          <a:bodyPr>
            <a:normAutofit fontScale="90000"/>
          </a:bodyPr>
          <a:lstStyle/>
          <a:p>
            <a:r>
              <a:rPr lang="en-US" dirty="0" smtClean="0">
                <a:latin typeface="Arial" pitchFamily="34" charset="0"/>
                <a:cs typeface="Arial" pitchFamily="34" charset="0"/>
              </a:rPr>
              <a:t>Endowment </a:t>
            </a:r>
            <a:endParaRPr lang="en-US" dirty="0">
              <a:latin typeface="Arial" pitchFamily="34" charset="0"/>
              <a:cs typeface="Arial" pitchFamily="34" charset="0"/>
            </a:endParaRPr>
          </a:p>
        </p:txBody>
      </p:sp>
      <p:sp>
        <p:nvSpPr>
          <p:cNvPr id="3" name="Content Placeholder 2"/>
          <p:cNvSpPr>
            <a:spLocks noGrp="1"/>
          </p:cNvSpPr>
          <p:nvPr>
            <p:ph idx="1"/>
          </p:nvPr>
        </p:nvSpPr>
        <p:spPr>
          <a:xfrm>
            <a:off x="304800" y="1143000"/>
            <a:ext cx="8305800" cy="5562600"/>
          </a:xfrm>
        </p:spPr>
        <p:txBody>
          <a:bodyPr>
            <a:normAutofit/>
          </a:bodyPr>
          <a:lstStyle/>
          <a:p>
            <a:pPr>
              <a:spcBef>
                <a:spcPts val="600"/>
              </a:spcBef>
              <a:spcAft>
                <a:spcPts val="600"/>
              </a:spcAft>
            </a:pPr>
            <a:r>
              <a:rPr lang="en-US" sz="2400" dirty="0" smtClean="0">
                <a:latin typeface="Arial" pitchFamily="34" charset="0"/>
                <a:cs typeface="Arial" pitchFamily="34" charset="0"/>
              </a:rPr>
              <a:t>To endow, or not to endow…</a:t>
            </a:r>
          </a:p>
          <a:p>
            <a:pPr>
              <a:spcBef>
                <a:spcPts val="600"/>
              </a:spcBef>
              <a:spcAft>
                <a:spcPts val="600"/>
              </a:spcAft>
            </a:pPr>
            <a:r>
              <a:rPr lang="en-US" sz="2400" dirty="0" smtClean="0">
                <a:latin typeface="Arial" pitchFamily="34" charset="0"/>
                <a:cs typeface="Arial" pitchFamily="34" charset="0"/>
              </a:rPr>
              <a:t>Pros:</a:t>
            </a:r>
          </a:p>
          <a:p>
            <a:pPr lvl="1">
              <a:spcBef>
                <a:spcPts val="600"/>
              </a:spcBef>
              <a:spcAft>
                <a:spcPts val="600"/>
              </a:spcAft>
            </a:pPr>
            <a:r>
              <a:rPr lang="en-US" sz="2000" dirty="0" smtClean="0">
                <a:latin typeface="Arial" pitchFamily="34" charset="0"/>
                <a:cs typeface="Arial" pitchFamily="34" charset="0"/>
              </a:rPr>
              <a:t>Ensures long-term funding (“in perpetuity”).</a:t>
            </a:r>
          </a:p>
          <a:p>
            <a:pPr lvl="1">
              <a:spcBef>
                <a:spcPts val="600"/>
              </a:spcBef>
              <a:spcAft>
                <a:spcPts val="600"/>
              </a:spcAft>
            </a:pPr>
            <a:r>
              <a:rPr lang="en-US" sz="2000" dirty="0" smtClean="0">
                <a:latin typeface="Arial" pitchFamily="34" charset="0"/>
                <a:cs typeface="Arial" pitchFamily="34" charset="0"/>
              </a:rPr>
              <a:t>Provides framework and psychological incentive for gifts. (?)</a:t>
            </a:r>
          </a:p>
          <a:p>
            <a:pPr>
              <a:spcBef>
                <a:spcPts val="600"/>
              </a:spcBef>
              <a:spcAft>
                <a:spcPts val="600"/>
              </a:spcAft>
            </a:pPr>
            <a:r>
              <a:rPr lang="en-US" sz="2400" dirty="0" smtClean="0">
                <a:latin typeface="Arial" pitchFamily="34" charset="0"/>
                <a:cs typeface="Arial" pitchFamily="34" charset="0"/>
              </a:rPr>
              <a:t>Cons:</a:t>
            </a:r>
          </a:p>
          <a:p>
            <a:pPr lvl="1">
              <a:spcBef>
                <a:spcPts val="600"/>
              </a:spcBef>
              <a:spcAft>
                <a:spcPts val="600"/>
              </a:spcAft>
            </a:pPr>
            <a:r>
              <a:rPr lang="en-US" sz="2000" dirty="0" smtClean="0">
                <a:latin typeface="Arial" pitchFamily="34" charset="0"/>
                <a:cs typeface="Arial" pitchFamily="34" charset="0"/>
              </a:rPr>
              <a:t>IEEE Foundation requires $20K minimum corpus.</a:t>
            </a:r>
          </a:p>
          <a:p>
            <a:pPr lvl="1">
              <a:spcBef>
                <a:spcPts val="600"/>
              </a:spcBef>
              <a:spcAft>
                <a:spcPts val="600"/>
              </a:spcAft>
            </a:pPr>
            <a:r>
              <a:rPr lang="en-US" sz="2000" dirty="0" smtClean="0">
                <a:latin typeface="Arial" pitchFamily="34" charset="0"/>
                <a:cs typeface="Arial" pitchFamily="34" charset="0"/>
              </a:rPr>
              <a:t>Honorarium comes from interest income on corpus (few %),         so endowment may seem like overkill for small IT Society awards.</a:t>
            </a:r>
          </a:p>
          <a:p>
            <a:pPr lvl="1">
              <a:spcBef>
                <a:spcPts val="600"/>
              </a:spcBef>
              <a:spcAft>
                <a:spcPts val="600"/>
              </a:spcAft>
            </a:pPr>
            <a:r>
              <a:rPr lang="en-US" sz="2000" dirty="0" smtClean="0">
                <a:latin typeface="Arial" pitchFamily="34" charset="0"/>
                <a:cs typeface="Arial" pitchFamily="34" charset="0"/>
              </a:rPr>
              <a:t>Endowment is managed by IEEE Foundation (rules, rules, rules).</a:t>
            </a:r>
          </a:p>
          <a:p>
            <a:pPr lvl="1">
              <a:spcBef>
                <a:spcPts val="600"/>
              </a:spcBef>
              <a:spcAft>
                <a:spcPts val="600"/>
              </a:spcAft>
            </a:pPr>
            <a:r>
              <a:rPr lang="en-US" sz="2000" dirty="0" smtClean="0">
                <a:latin typeface="Arial" pitchFamily="34" charset="0"/>
                <a:cs typeface="Arial" pitchFamily="34" charset="0"/>
              </a:rPr>
              <a:t>Administration fees may apply.</a:t>
            </a:r>
          </a:p>
          <a:p>
            <a:pPr lvl="1">
              <a:spcAft>
                <a:spcPts val="1200"/>
              </a:spcAft>
            </a:pPr>
            <a:endParaRPr lang="en-US" sz="2000" dirty="0" smtClean="0">
              <a:latin typeface="Arial" pitchFamily="34" charset="0"/>
              <a:cs typeface="Arial" pitchFamily="34" charset="0"/>
            </a:endParaRPr>
          </a:p>
          <a:p>
            <a:pPr lvl="1">
              <a:spcAft>
                <a:spcPts val="1200"/>
              </a:spcAft>
            </a:pPr>
            <a:endParaRPr lang="en-US" sz="2000" dirty="0" smtClean="0">
              <a:latin typeface="Arial" pitchFamily="34" charset="0"/>
              <a:cs typeface="Arial" pitchFamily="34" charset="0"/>
            </a:endParaRPr>
          </a:p>
          <a:p>
            <a:pPr lvl="1">
              <a:spcAft>
                <a:spcPts val="1200"/>
              </a:spcAft>
              <a:buNone/>
            </a:pPr>
            <a:endParaRPr lang="en-US" sz="2000" dirty="0" smtClean="0">
              <a:latin typeface="Arial" pitchFamily="34" charset="0"/>
              <a:cs typeface="Arial" pitchFamily="34" charset="0"/>
            </a:endParaRPr>
          </a:p>
          <a:p>
            <a:pPr>
              <a:spcAft>
                <a:spcPts val="1200"/>
              </a:spcAft>
            </a:pPr>
            <a:endParaRPr lang="en-US" sz="2400" dirty="0" smtClean="0">
              <a:latin typeface="Arial" pitchFamily="34" charset="0"/>
              <a:cs typeface="Arial" pitchFamily="34" charset="0"/>
            </a:endParaRPr>
          </a:p>
          <a:p>
            <a:pPr lvl="1">
              <a:spcAft>
                <a:spcPts val="1200"/>
              </a:spcAft>
              <a:buNone/>
            </a:pPr>
            <a:endParaRPr lang="en-US" sz="2000" dirty="0" smtClean="0">
              <a:latin typeface="Arial" pitchFamily="34" charset="0"/>
              <a:cs typeface="Arial" pitchFamily="34" charset="0"/>
            </a:endParaRPr>
          </a:p>
          <a:p>
            <a:pPr>
              <a:buNone/>
            </a:pPr>
            <a:endParaRPr lang="en-US" sz="22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8EE6970-B8FE-4712-B6E4-1878060BDF38}"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smtClean="0"/>
              <a:t>ITA 2013</a:t>
            </a:r>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Recommendations to BoG</a:t>
            </a:r>
            <a:endParaRPr lang="en-US" sz="4000" dirty="0"/>
          </a:p>
        </p:txBody>
      </p:sp>
      <p:sp>
        <p:nvSpPr>
          <p:cNvPr id="3" name="Content Placeholder 2"/>
          <p:cNvSpPr>
            <a:spLocks noGrp="1"/>
          </p:cNvSpPr>
          <p:nvPr>
            <p:ph idx="1"/>
          </p:nvPr>
        </p:nvSpPr>
        <p:spPr>
          <a:xfrm>
            <a:off x="381000" y="1447800"/>
            <a:ext cx="8229600" cy="4953000"/>
          </a:xfrm>
        </p:spPr>
        <p:txBody>
          <a:bodyPr>
            <a:normAutofit/>
          </a:bodyPr>
          <a:lstStyle/>
          <a:p>
            <a:pPr>
              <a:spcBef>
                <a:spcPts val="0"/>
              </a:spcBef>
            </a:pPr>
            <a:r>
              <a:rPr lang="en-US" sz="2800" dirty="0" smtClean="0"/>
              <a:t>Cover Dissertation Award </a:t>
            </a:r>
          </a:p>
          <a:p>
            <a:pPr lvl="1">
              <a:spcBef>
                <a:spcPts val="0"/>
              </a:spcBef>
            </a:pPr>
            <a:r>
              <a:rPr lang="en-US" sz="2400" dirty="0" smtClean="0"/>
              <a:t> Approve bylaw change.</a:t>
            </a:r>
          </a:p>
          <a:p>
            <a:pPr lvl="1">
              <a:spcBef>
                <a:spcPts val="0"/>
              </a:spcBef>
            </a:pPr>
            <a:r>
              <a:rPr lang="en-US" sz="2400" dirty="0" smtClean="0"/>
              <a:t>Submit TABARC form before March 2013 meeting.</a:t>
            </a:r>
          </a:p>
          <a:p>
            <a:pPr lvl="1">
              <a:spcBef>
                <a:spcPts val="0"/>
              </a:spcBef>
              <a:spcAft>
                <a:spcPts val="1800"/>
              </a:spcAft>
            </a:pPr>
            <a:r>
              <a:rPr lang="en-US" sz="2400" dirty="0" smtClean="0"/>
              <a:t>Plan on funding by IT Society (and gifts) for now.</a:t>
            </a:r>
          </a:p>
          <a:p>
            <a:pPr>
              <a:spcBef>
                <a:spcPts val="0"/>
              </a:spcBef>
            </a:pPr>
            <a:r>
              <a:rPr lang="en-US" sz="2800" dirty="0" smtClean="0"/>
              <a:t>Wolf ISIT Student Paper Award</a:t>
            </a:r>
          </a:p>
          <a:p>
            <a:pPr lvl="1">
              <a:spcBef>
                <a:spcPts val="0"/>
              </a:spcBef>
            </a:pPr>
            <a:r>
              <a:rPr lang="en-US" sz="2400" dirty="0" smtClean="0"/>
              <a:t>Approve bylaw change.</a:t>
            </a:r>
          </a:p>
          <a:p>
            <a:pPr lvl="1">
              <a:spcBef>
                <a:spcPts val="0"/>
              </a:spcBef>
            </a:pPr>
            <a:r>
              <a:rPr lang="en-US" sz="2400" dirty="0" smtClean="0"/>
              <a:t>Notify IEEE TABARC of name change.</a:t>
            </a:r>
          </a:p>
          <a:p>
            <a:pPr lvl="1">
              <a:spcBef>
                <a:spcPts val="0"/>
              </a:spcBef>
              <a:spcAft>
                <a:spcPts val="1800"/>
              </a:spcAft>
            </a:pPr>
            <a:r>
              <a:rPr lang="en-US" sz="2400" dirty="0" smtClean="0"/>
              <a:t>Plan on continued IT Society funding (including possible gifts) for now</a:t>
            </a:r>
            <a:r>
              <a:rPr lang="en-US" sz="2400" dirty="0" smtClean="0"/>
              <a:t>.</a:t>
            </a:r>
          </a:p>
          <a:p>
            <a:pPr>
              <a:spcBef>
                <a:spcPts val="0"/>
              </a:spcBef>
            </a:pPr>
            <a:r>
              <a:rPr lang="en-US" sz="2800" dirty="0" smtClean="0"/>
              <a:t>Padovani Lectureship</a:t>
            </a:r>
          </a:p>
          <a:p>
            <a:pPr lvl="1">
              <a:spcBef>
                <a:spcPts val="0"/>
              </a:spcBef>
            </a:pPr>
            <a:r>
              <a:rPr lang="en-US" sz="2400" dirty="0" smtClean="0"/>
              <a:t>Submit TABARC form before March 2013 for TAB approval.</a:t>
            </a:r>
          </a:p>
          <a:p>
            <a:pPr lvl="1">
              <a:spcBef>
                <a:spcPts val="0"/>
              </a:spcBef>
            </a:pPr>
            <a:endParaRPr lang="en-US" dirty="0" smtClean="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13</a:t>
            </a:fld>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8229600" cy="713232"/>
          </a:xfrm>
        </p:spPr>
        <p:txBody>
          <a:bodyPr>
            <a:normAutofit/>
          </a:bodyPr>
          <a:lstStyle/>
          <a:p>
            <a:r>
              <a:rPr lang="en-US" sz="4000" dirty="0" smtClean="0">
                <a:latin typeface="Arial" pitchFamily="34" charset="0"/>
                <a:cs typeface="Arial" pitchFamily="34" charset="0"/>
              </a:rPr>
              <a:t>Outline</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457200" y="1600200"/>
            <a:ext cx="8305800" cy="4525963"/>
          </a:xfrm>
        </p:spPr>
        <p:txBody>
          <a:bodyPr>
            <a:normAutofit/>
          </a:bodyPr>
          <a:lstStyle/>
          <a:p>
            <a:pPr>
              <a:lnSpc>
                <a:spcPct val="150000"/>
              </a:lnSpc>
            </a:pPr>
            <a:r>
              <a:rPr lang="en-US" sz="2800" b="1" dirty="0" smtClean="0">
                <a:latin typeface="Arial" pitchFamily="34" charset="0"/>
              </a:rPr>
              <a:t>Establishment of IEEE Society Awards</a:t>
            </a:r>
          </a:p>
          <a:p>
            <a:pPr>
              <a:lnSpc>
                <a:spcPct val="150000"/>
              </a:lnSpc>
            </a:pPr>
            <a:r>
              <a:rPr lang="en-US" sz="2800" b="1" dirty="0" smtClean="0">
                <a:latin typeface="Arial" pitchFamily="34" charset="0"/>
              </a:rPr>
              <a:t>Thomas M. Cover Dissertation Award</a:t>
            </a:r>
            <a:endParaRPr lang="en-US" sz="2800" b="1" dirty="0" smtClean="0">
              <a:latin typeface="Arial" pitchFamily="34" charset="0"/>
              <a:cs typeface="Arial" pitchFamily="34" charset="0"/>
            </a:endParaRPr>
          </a:p>
          <a:p>
            <a:pPr>
              <a:lnSpc>
                <a:spcPct val="150000"/>
              </a:lnSpc>
            </a:pPr>
            <a:r>
              <a:rPr lang="en-US" sz="2800" b="1" dirty="0" smtClean="0">
                <a:latin typeface="Arial" pitchFamily="34" charset="0"/>
                <a:cs typeface="Arial" pitchFamily="34" charset="0"/>
              </a:rPr>
              <a:t>ISIT Student Paper Award</a:t>
            </a:r>
          </a:p>
          <a:p>
            <a:pPr>
              <a:lnSpc>
                <a:spcPct val="150000"/>
              </a:lnSpc>
            </a:pPr>
            <a:r>
              <a:rPr lang="en-US" sz="2800" b="1" dirty="0" smtClean="0">
                <a:latin typeface="Arial" pitchFamily="34" charset="0"/>
                <a:cs typeface="Arial" pitchFamily="34" charset="0"/>
              </a:rPr>
              <a:t>To endow, or not to endow…</a:t>
            </a:r>
          </a:p>
          <a:p>
            <a:pPr>
              <a:lnSpc>
                <a:spcPct val="150000"/>
              </a:lnSpc>
            </a:pPr>
            <a:r>
              <a:rPr lang="en-US" sz="2800" b="1" dirty="0" smtClean="0">
                <a:latin typeface="Arial" pitchFamily="34" charset="0"/>
                <a:cs typeface="Arial" pitchFamily="34" charset="0"/>
              </a:rPr>
              <a:t>Recommendations</a:t>
            </a:r>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a:p>
            <a:pPr>
              <a:buNone/>
            </a:pPr>
            <a:endParaRPr lang="en-US" sz="2800" dirty="0" smtClean="0"/>
          </a:p>
          <a:p>
            <a:pPr>
              <a:buNone/>
            </a:pP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8EE6970-B8FE-4712-B6E4-1878060BDF38}"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ITA 2013</a:t>
            </a:r>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Cast of Characters</a:t>
            </a:r>
            <a:endParaRPr lang="en-US" sz="4000" dirty="0"/>
          </a:p>
        </p:txBody>
      </p:sp>
      <p:sp>
        <p:nvSpPr>
          <p:cNvPr id="3" name="Content Placeholder 2"/>
          <p:cNvSpPr>
            <a:spLocks noGrp="1"/>
          </p:cNvSpPr>
          <p:nvPr>
            <p:ph idx="1"/>
          </p:nvPr>
        </p:nvSpPr>
        <p:spPr>
          <a:xfrm>
            <a:off x="457200" y="1447800"/>
            <a:ext cx="8229600" cy="4678363"/>
          </a:xfrm>
        </p:spPr>
        <p:txBody>
          <a:bodyPr>
            <a:noAutofit/>
          </a:bodyPr>
          <a:lstStyle/>
          <a:p>
            <a:r>
              <a:rPr lang="en-US" dirty="0" smtClean="0"/>
              <a:t>Committee members / Society officers /others</a:t>
            </a:r>
          </a:p>
          <a:p>
            <a:pPr lvl="1"/>
            <a:r>
              <a:rPr lang="en-US" dirty="0" smtClean="0"/>
              <a:t>Abbas, Alex V., Andrea, Frank, Giuseppe, </a:t>
            </a:r>
          </a:p>
          <a:p>
            <a:pPr lvl="1">
              <a:buNone/>
            </a:pPr>
            <a:r>
              <a:rPr lang="en-US" dirty="0" smtClean="0"/>
              <a:t>	Sergio, PHS</a:t>
            </a:r>
          </a:p>
          <a:p>
            <a:pPr lvl="1"/>
            <a:r>
              <a:rPr lang="en-US" dirty="0" smtClean="0"/>
              <a:t>Abbas, Gerhard, Giuseppe, Muriel</a:t>
            </a:r>
          </a:p>
          <a:p>
            <a:pPr lvl="1"/>
            <a:r>
              <a:rPr lang="en-US" dirty="0" smtClean="0"/>
              <a:t>Dave F. </a:t>
            </a:r>
          </a:p>
          <a:p>
            <a:r>
              <a:rPr lang="en-US" dirty="0" smtClean="0"/>
              <a:t>IEEE contacts</a:t>
            </a:r>
          </a:p>
          <a:p>
            <a:pPr lvl="1"/>
            <a:r>
              <a:rPr lang="en-US" dirty="0" smtClean="0"/>
              <a:t>Rosanne Loyal, Technical Activities Operations </a:t>
            </a:r>
          </a:p>
          <a:p>
            <a:pPr lvl="1"/>
            <a:r>
              <a:rPr lang="en-US" dirty="0" smtClean="0"/>
              <a:t>Michael A. Deering, Director of Development</a:t>
            </a:r>
            <a:br>
              <a:rPr lang="en-US" dirty="0" smtClean="0"/>
            </a:br>
            <a:endParaRPr lang="en-US" dirty="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3</a:t>
            </a:fld>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Establishment of Awards</a:t>
            </a:r>
            <a:endParaRPr lang="en-US" sz="4000" dirty="0"/>
          </a:p>
        </p:txBody>
      </p:sp>
      <p:sp>
        <p:nvSpPr>
          <p:cNvPr id="3" name="Content Placeholder 2"/>
          <p:cNvSpPr>
            <a:spLocks noGrp="1"/>
          </p:cNvSpPr>
          <p:nvPr>
            <p:ph idx="1"/>
          </p:nvPr>
        </p:nvSpPr>
        <p:spPr>
          <a:xfrm>
            <a:off x="457200" y="1219200"/>
            <a:ext cx="8229600" cy="5257800"/>
          </a:xfrm>
        </p:spPr>
        <p:txBody>
          <a:bodyPr>
            <a:normAutofit/>
          </a:bodyPr>
          <a:lstStyle/>
          <a:p>
            <a:r>
              <a:rPr lang="en-US" sz="2400" dirty="0" smtClean="0"/>
              <a:t>Steps to establishment of a new award</a:t>
            </a:r>
          </a:p>
          <a:p>
            <a:pPr lvl="1"/>
            <a:r>
              <a:rPr lang="en-US" sz="2000" dirty="0" smtClean="0"/>
              <a:t>Submit Society/Council award proposal to Technical Activities Operations (template provided).</a:t>
            </a:r>
          </a:p>
          <a:p>
            <a:pPr lvl="1"/>
            <a:r>
              <a:rPr lang="en-US" sz="2000" dirty="0" smtClean="0"/>
              <a:t>If named after a person, explanation required;  if person is living, written consent required.</a:t>
            </a:r>
            <a:endParaRPr lang="en-US" sz="1600" dirty="0" smtClean="0"/>
          </a:p>
          <a:p>
            <a:pPr lvl="1"/>
            <a:r>
              <a:rPr lang="en-US" sz="2000" dirty="0" smtClean="0"/>
              <a:t>Obtain TAB Awards and Recognition Committee (TABARC) approval</a:t>
            </a:r>
          </a:p>
          <a:p>
            <a:pPr lvl="1">
              <a:buNone/>
            </a:pPr>
            <a:r>
              <a:rPr lang="en-US" sz="2000" dirty="0" smtClean="0"/>
              <a:t>	(TABARC reviews proposals by ballot  in March/August/November).</a:t>
            </a:r>
            <a:endParaRPr lang="en-US" sz="1600" dirty="0" smtClean="0"/>
          </a:p>
          <a:p>
            <a:pPr lvl="1">
              <a:spcAft>
                <a:spcPts val="600"/>
              </a:spcAft>
            </a:pPr>
            <a:r>
              <a:rPr lang="en-US" sz="2000" dirty="0" smtClean="0"/>
              <a:t>Obtain TAB for approval.</a:t>
            </a:r>
          </a:p>
          <a:p>
            <a:r>
              <a:rPr lang="en-US" sz="2400" dirty="0" smtClean="0"/>
              <a:t>Funding sources</a:t>
            </a:r>
          </a:p>
          <a:p>
            <a:pPr lvl="1"/>
            <a:r>
              <a:rPr lang="en-US" sz="2200" dirty="0" smtClean="0"/>
              <a:t>IT Society budget</a:t>
            </a:r>
          </a:p>
          <a:p>
            <a:pPr lvl="2"/>
            <a:r>
              <a:rPr lang="en-US" sz="2000" dirty="0" smtClean="0"/>
              <a:t>No problem with IEEE, provided Society budget stays positive (!!!)</a:t>
            </a:r>
          </a:p>
          <a:p>
            <a:pPr lvl="1"/>
            <a:r>
              <a:rPr lang="en-US" sz="2200" dirty="0" smtClean="0"/>
              <a:t>Endowment through IEEE Foundation</a:t>
            </a:r>
          </a:p>
          <a:p>
            <a:pPr lvl="2"/>
            <a:r>
              <a:rPr lang="en-US" sz="2000" dirty="0" smtClean="0"/>
              <a:t>Requires IEEE Foundation Board approval</a:t>
            </a:r>
          </a:p>
          <a:p>
            <a:pPr lvl="2"/>
            <a:endParaRPr lang="en-US" sz="1600" dirty="0" smtClean="0"/>
          </a:p>
          <a:p>
            <a:pPr lvl="2"/>
            <a:endParaRPr lang="en-US" sz="1600" dirty="0" smtClean="0"/>
          </a:p>
          <a:p>
            <a:pPr lvl="1">
              <a:buNone/>
            </a:pPr>
            <a:endParaRPr lang="en-US" sz="2000" dirty="0" smtClean="0"/>
          </a:p>
          <a:p>
            <a:pPr>
              <a:buNone/>
            </a:pPr>
            <a:endParaRPr lang="en-US" sz="2400" dirty="0" smtClean="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4</a:t>
            </a:fld>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cap="all" dirty="0" smtClean="0"/>
              <a:t>IEEE Information Theory Society Awards</a:t>
            </a:r>
            <a:r>
              <a:rPr lang="en-US" sz="3600" i="1" dirty="0" smtClean="0"/>
              <a:t/>
            </a:r>
            <a:br>
              <a:rPr lang="en-US" sz="3600" i="1" dirty="0" smtClean="0"/>
            </a:br>
            <a:r>
              <a:rPr lang="en-US" sz="3600" dirty="0" smtClean="0"/>
              <a:t>IT-12 (Division X)</a:t>
            </a:r>
            <a:endParaRPr lang="en-US" sz="3600" dirty="0"/>
          </a:p>
        </p:txBody>
      </p:sp>
      <p:sp>
        <p:nvSpPr>
          <p:cNvPr id="3" name="Content Placeholder 2"/>
          <p:cNvSpPr>
            <a:spLocks noGrp="1"/>
          </p:cNvSpPr>
          <p:nvPr>
            <p:ph idx="1"/>
          </p:nvPr>
        </p:nvSpPr>
        <p:spPr/>
        <p:txBody>
          <a:bodyPr/>
          <a:lstStyle/>
          <a:p>
            <a:pPr marL="514350" indent="-514350">
              <a:buFont typeface="+mj-lt"/>
              <a:buAutoNum type="arabicPeriod"/>
            </a:pPr>
            <a:r>
              <a:rPr lang="en-US" sz="2800" b="1" dirty="0" smtClean="0"/>
              <a:t>Claude E. Shannon Award</a:t>
            </a:r>
            <a:r>
              <a:rPr lang="en-US" sz="2800" dirty="0" smtClean="0"/>
              <a:t> (established in 1992)</a:t>
            </a:r>
          </a:p>
          <a:p>
            <a:pPr marL="514350" indent="-514350">
              <a:buFont typeface="+mj-lt"/>
              <a:buAutoNum type="arabicPeriod"/>
            </a:pPr>
            <a:r>
              <a:rPr lang="en-US" sz="2800" b="1" dirty="0" smtClean="0"/>
              <a:t>Paper Award</a:t>
            </a:r>
            <a:endParaRPr lang="en-US" sz="2800" dirty="0" smtClean="0"/>
          </a:p>
          <a:p>
            <a:pPr marL="514350" indent="-514350">
              <a:buFont typeface="+mj-lt"/>
              <a:buAutoNum type="arabicPeriod"/>
            </a:pPr>
            <a:r>
              <a:rPr lang="en-US" sz="2800" b="1" dirty="0" smtClean="0"/>
              <a:t>Comsoc/IT Joint Paper Award </a:t>
            </a:r>
            <a:r>
              <a:rPr lang="en-US" sz="2800" dirty="0" smtClean="0"/>
              <a:t>(established in 2000)</a:t>
            </a:r>
          </a:p>
          <a:p>
            <a:pPr marL="514350" indent="-514350">
              <a:buFont typeface="+mj-lt"/>
              <a:buAutoNum type="arabicPeriod"/>
            </a:pPr>
            <a:r>
              <a:rPr lang="en-US" sz="2800" b="1" dirty="0" smtClean="0"/>
              <a:t>IEEE Information Theory Society Chapter of the Year Award</a:t>
            </a:r>
            <a:r>
              <a:rPr lang="en-US" sz="2800" dirty="0" smtClean="0"/>
              <a:t> (established in 2001)</a:t>
            </a:r>
          </a:p>
          <a:p>
            <a:pPr marL="514350" indent="-514350">
              <a:buFont typeface="+mj-lt"/>
              <a:buAutoNum type="arabicPeriod"/>
            </a:pPr>
            <a:r>
              <a:rPr lang="en-US" sz="2800" b="1" dirty="0" smtClean="0"/>
              <a:t>IEEE Aaron Wyner Distinguished Service Award</a:t>
            </a:r>
            <a:r>
              <a:rPr lang="en-US" sz="2800" dirty="0" smtClean="0"/>
              <a:t> (established in 2003, renamed in 2007)</a:t>
            </a:r>
          </a:p>
          <a:p>
            <a:pPr marL="514350" indent="-514350">
              <a:buFont typeface="+mj-lt"/>
              <a:buAutoNum type="arabicPeriod"/>
            </a:pPr>
            <a:r>
              <a:rPr lang="en-US" sz="2800" b="1" dirty="0" smtClean="0"/>
              <a:t>International Symposium on Information Theory Student Paper Award</a:t>
            </a:r>
            <a:r>
              <a:rPr lang="en-US" sz="2800" dirty="0" smtClean="0"/>
              <a:t> (established in 2010)</a:t>
            </a:r>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5</a:t>
            </a:fld>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Thomas M. Cover Dissertation Award</a:t>
            </a:r>
            <a:endParaRPr lang="en-US" dirty="0"/>
          </a:p>
        </p:txBody>
      </p:sp>
      <p:sp>
        <p:nvSpPr>
          <p:cNvPr id="3" name="Content Placeholder 2"/>
          <p:cNvSpPr>
            <a:spLocks noGrp="1"/>
          </p:cNvSpPr>
          <p:nvPr>
            <p:ph idx="1"/>
          </p:nvPr>
        </p:nvSpPr>
        <p:spPr/>
        <p:txBody>
          <a:bodyPr/>
          <a:lstStyle/>
          <a:p>
            <a:r>
              <a:rPr lang="en-US" dirty="0" smtClean="0"/>
              <a:t>Approved by IT Society BoG, July 2012</a:t>
            </a:r>
          </a:p>
          <a:p>
            <a:r>
              <a:rPr lang="en-US" dirty="0" smtClean="0"/>
              <a:t>To be funded by IT Society, with initial gift from Abbas,  other gifts welcome. </a:t>
            </a:r>
          </a:p>
          <a:p>
            <a:pPr>
              <a:buNone/>
            </a:pPr>
            <a:r>
              <a:rPr lang="en-US" dirty="0" smtClean="0"/>
              <a:t>	</a:t>
            </a:r>
            <a:r>
              <a:rPr lang="en-US" sz="2800" dirty="0" smtClean="0"/>
              <a:t>(Gifts are tax-deductible!)</a:t>
            </a:r>
          </a:p>
          <a:p>
            <a:r>
              <a:rPr lang="en-US" dirty="0" smtClean="0"/>
              <a:t>Required steps</a:t>
            </a:r>
          </a:p>
          <a:p>
            <a:pPr lvl="1"/>
            <a:r>
              <a:rPr lang="en-US" dirty="0" smtClean="0"/>
              <a:t>Approve proposed IT Society Bylaw w/ $$ amount</a:t>
            </a:r>
          </a:p>
          <a:p>
            <a:pPr lvl="1"/>
            <a:r>
              <a:rPr lang="en-US" dirty="0" smtClean="0"/>
              <a:t>Submit completed form for TABARC/TAB approval</a:t>
            </a:r>
          </a:p>
          <a:p>
            <a:pPr lvl="1">
              <a:buNone/>
            </a:pPr>
            <a:r>
              <a:rPr lang="en-US" dirty="0" smtClean="0"/>
              <a:t>  (TABARC vote March 2013, TAB vote June 2013)</a:t>
            </a:r>
          </a:p>
          <a:p>
            <a:pPr lvl="1"/>
            <a:endParaRPr lang="en-US" dirty="0" smtClean="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6</a:t>
            </a:fld>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dirty="0" smtClean="0"/>
              <a:t>Proposed Bylaw</a:t>
            </a:r>
            <a:r>
              <a:rPr lang="en-US" sz="4000" dirty="0" smtClean="0"/>
              <a:t/>
            </a:r>
            <a:br>
              <a:rPr lang="en-US" sz="4000" dirty="0" smtClean="0"/>
            </a:br>
            <a:r>
              <a:rPr lang="en-US" sz="2700" b="1" dirty="0" smtClean="0"/>
              <a:t>Thomas M. Cover Dissertation Award</a:t>
            </a:r>
            <a:r>
              <a:rPr lang="en-US" sz="4000" b="1" dirty="0" smtClean="0"/>
              <a:t/>
            </a:r>
            <a:br>
              <a:rPr lang="en-US" sz="4000" b="1" dirty="0" smtClean="0"/>
            </a:br>
            <a:endParaRPr lang="en-US" sz="4000" dirty="0"/>
          </a:p>
        </p:txBody>
      </p:sp>
      <p:sp>
        <p:nvSpPr>
          <p:cNvPr id="3" name="Content Placeholder 2"/>
          <p:cNvSpPr>
            <a:spLocks noGrp="1"/>
          </p:cNvSpPr>
          <p:nvPr>
            <p:ph idx="1"/>
          </p:nvPr>
        </p:nvSpPr>
        <p:spPr/>
        <p:txBody>
          <a:bodyPr>
            <a:noAutofit/>
          </a:bodyPr>
          <a:lstStyle/>
          <a:p>
            <a:pPr marL="0" indent="0">
              <a:buNone/>
            </a:pPr>
            <a:endParaRPr lang="en-US" sz="1800" dirty="0" smtClean="0"/>
          </a:p>
          <a:p>
            <a:pPr marL="0" indent="0">
              <a:buNone/>
            </a:pPr>
            <a:r>
              <a:rPr lang="en-US" sz="2000" dirty="0" smtClean="0">
                <a:latin typeface="Times New Roman" pitchFamily="18" charset="0"/>
                <a:cs typeface="Times New Roman" pitchFamily="18" charset="0"/>
              </a:rPr>
              <a:t>The Thomas M. Cover Dissertation Award is given yearly by the IEEE Information Theory Society to the author of a doctoral dissertation contributing to the mathematical foundations of any of the information sciences  within the purview of the Society, including but not limited to Shannon theory, coding theory, learning theory, quantum information and computing, complexity theory, and applications of information theory in probability and statistics. The selection of the winner is made by the Society Awards committee from among dissertations completed in the last two calendar years and nominated by January 15. The award is announced and given at the IEEE International Symposium on Information Theory, and consists of a plaque and a $&lt;</a:t>
            </a:r>
            <a:r>
              <a:rPr lang="en-US" sz="2000" dirty="0" smtClean="0">
                <a:solidFill>
                  <a:srgbClr val="FF0000"/>
                </a:solidFill>
                <a:latin typeface="Times New Roman" pitchFamily="18" charset="0"/>
                <a:cs typeface="Times New Roman" pitchFamily="18" charset="0"/>
              </a:rPr>
              <a:t>enter amount here</a:t>
            </a:r>
            <a:r>
              <a:rPr lang="en-US" sz="2000" dirty="0" smtClean="0">
                <a:latin typeface="Times New Roman" pitchFamily="18" charset="0"/>
                <a:cs typeface="Times New Roman" pitchFamily="18" charset="0"/>
              </a:rPr>
              <a:t>&gt;  honorarium.</a:t>
            </a:r>
          </a:p>
          <a:p>
            <a:endParaRPr lang="en-US" dirty="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7</a:t>
            </a:fld>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smtClean="0"/>
              <a:t>Proposed BoG Resolution</a:t>
            </a:r>
            <a:endParaRPr lang="en-US" sz="4000" dirty="0"/>
          </a:p>
        </p:txBody>
      </p:sp>
      <p:sp>
        <p:nvSpPr>
          <p:cNvPr id="3" name="Content Placeholder 2"/>
          <p:cNvSpPr>
            <a:spLocks noGrp="1"/>
          </p:cNvSpPr>
          <p:nvPr>
            <p:ph idx="1"/>
          </p:nvPr>
        </p:nvSpPr>
        <p:spPr>
          <a:xfrm>
            <a:off x="381000" y="1066800"/>
            <a:ext cx="8229600" cy="5181600"/>
          </a:xfrm>
        </p:spPr>
        <p:txBody>
          <a:bodyPr>
            <a:noAutofit/>
          </a:bodyPr>
          <a:lstStyle/>
          <a:p>
            <a:pPr marL="0" indent="-182880">
              <a:spcBef>
                <a:spcPts val="0"/>
              </a:spcBef>
              <a:buNone/>
            </a:pPr>
            <a:r>
              <a:rPr lang="en-US" sz="2000" dirty="0" smtClean="0">
                <a:latin typeface="Times New Roman" pitchFamily="18" charset="0"/>
                <a:cs typeface="Times New Roman" pitchFamily="18" charset="0"/>
              </a:rPr>
              <a:t>The Board of Governors adopts the bylaw drafted by the ad-hoc committee on the Thomas M. Cover Dissertation Award. The Board thanks Abbas El Gamal for his gift funding the award and for his initiative to honor the memory of Thomas M. Cover.  A yearly call for nominations will be published in the Society’s Newsletter and Website, and will be submitted to other cognate professional societies.</a:t>
            </a:r>
          </a:p>
          <a:p>
            <a:pPr marL="0" indent="-182880">
              <a:spcBef>
                <a:spcPts val="0"/>
              </a:spcBef>
              <a:buNone/>
            </a:pPr>
            <a:r>
              <a:rPr lang="en-US" sz="2000" dirty="0" smtClean="0">
                <a:latin typeface="Times New Roman" pitchFamily="18" charset="0"/>
                <a:cs typeface="Times New Roman" pitchFamily="18" charset="0"/>
              </a:rPr>
              <a:t>Nominations will be made by the nominee’s dissertation advisor and will consist of:  </a:t>
            </a:r>
          </a:p>
          <a:p>
            <a:pPr marL="0" indent="0">
              <a:spcBef>
                <a:spcPts val="0"/>
              </a:spcBef>
            </a:pPr>
            <a:r>
              <a:rPr lang="en-US" sz="2000" dirty="0" smtClean="0">
                <a:latin typeface="Times New Roman" pitchFamily="18" charset="0"/>
                <a:cs typeface="Times New Roman" pitchFamily="18" charset="0"/>
              </a:rPr>
              <a:t>   a copy of the dissertation, </a:t>
            </a:r>
          </a:p>
          <a:p>
            <a:pPr marL="0" indent="0">
              <a:spcBef>
                <a:spcPts val="0"/>
              </a:spcBef>
            </a:pPr>
            <a:r>
              <a:rPr lang="en-US" sz="2000" dirty="0" smtClean="0">
                <a:latin typeface="Times New Roman" pitchFamily="18" charset="0"/>
                <a:cs typeface="Times New Roman" pitchFamily="18" charset="0"/>
              </a:rPr>
              <a:t>   copies of all refereed papers (published or submitted) spawned by the</a:t>
            </a:r>
          </a:p>
          <a:p>
            <a:pPr marL="0" indent="0">
              <a:spcBef>
                <a:spcPts val="0"/>
              </a:spcBef>
              <a:buNone/>
            </a:pPr>
            <a:r>
              <a:rPr lang="en-US" sz="2000" dirty="0" smtClean="0">
                <a:latin typeface="Times New Roman" pitchFamily="18" charset="0"/>
                <a:cs typeface="Times New Roman" pitchFamily="18" charset="0"/>
              </a:rPr>
              <a:t>    dissertation, </a:t>
            </a:r>
          </a:p>
          <a:p>
            <a:pPr marL="0" indent="-182880">
              <a:spcBef>
                <a:spcPts val="0"/>
              </a:spcBef>
            </a:pPr>
            <a:r>
              <a:rPr lang="en-US" sz="2000" dirty="0" smtClean="0">
                <a:latin typeface="Times New Roman" pitchFamily="18" charset="0"/>
                <a:cs typeface="Times New Roman" pitchFamily="18" charset="0"/>
              </a:rPr>
              <a:t> vita of the nominee, </a:t>
            </a:r>
          </a:p>
          <a:p>
            <a:pPr marL="0" indent="-182880">
              <a:spcBef>
                <a:spcPts val="0"/>
              </a:spcBef>
            </a:pPr>
            <a:r>
              <a:rPr lang="en-US" sz="2000" dirty="0" smtClean="0">
                <a:latin typeface="Times New Roman" pitchFamily="18" charset="0"/>
                <a:cs typeface="Times New Roman" pitchFamily="18" charset="0"/>
              </a:rPr>
              <a:t>statement from the nominator on the qualifications of the dissertation for</a:t>
            </a:r>
          </a:p>
          <a:p>
            <a:pPr marL="0" indent="-182880">
              <a:spcBef>
                <a:spcPts val="0"/>
              </a:spcBef>
              <a:buNone/>
            </a:pPr>
            <a:r>
              <a:rPr lang="en-US" sz="2000" dirty="0" smtClean="0">
                <a:latin typeface="Times New Roman" pitchFamily="18" charset="0"/>
                <a:cs typeface="Times New Roman" pitchFamily="18" charset="0"/>
              </a:rPr>
              <a:t>   the award, </a:t>
            </a:r>
          </a:p>
          <a:p>
            <a:pPr marL="0" indent="-182880">
              <a:spcBef>
                <a:spcPts val="0"/>
              </a:spcBef>
            </a:pPr>
            <a:r>
              <a:rPr lang="en-US" sz="2000" dirty="0" smtClean="0">
                <a:latin typeface="Times New Roman" pitchFamily="18" charset="0"/>
                <a:cs typeface="Times New Roman" pitchFamily="18" charset="0"/>
              </a:rPr>
              <a:t>a maximum of three letters of support submitted directly to the chair of the</a:t>
            </a:r>
          </a:p>
          <a:p>
            <a:pPr marL="0" indent="-182880">
              <a:spcBef>
                <a:spcPts val="0"/>
              </a:spcBef>
              <a:buNone/>
            </a:pPr>
            <a:r>
              <a:rPr lang="en-US" sz="2000" dirty="0" smtClean="0">
                <a:latin typeface="Times New Roman" pitchFamily="18" charset="0"/>
                <a:cs typeface="Times New Roman" pitchFamily="18" charset="0"/>
              </a:rPr>
              <a:t>   Awards Committee.</a:t>
            </a:r>
          </a:p>
          <a:p>
            <a:pPr marL="0" indent="-182880">
              <a:spcBef>
                <a:spcPts val="0"/>
              </a:spcBef>
              <a:buNone/>
            </a:pPr>
            <a:r>
              <a:rPr lang="en-US" dirty="0" smtClean="0"/>
              <a:t> </a:t>
            </a:r>
          </a:p>
          <a:p>
            <a:endParaRPr lang="en-US" dirty="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8</a:t>
            </a:fld>
            <a:endParaRPr lang="en-US" dirty="0"/>
          </a:p>
        </p:txBody>
      </p:sp>
      <p:sp>
        <p:nvSpPr>
          <p:cNvPr id="6" name="Date Placeholder 5"/>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dirty="0" smtClean="0"/>
              <a:t>Established 2010 (TAB approved)</a:t>
            </a:r>
          </a:p>
          <a:p>
            <a:r>
              <a:rPr lang="en-US" dirty="0" smtClean="0"/>
              <a:t>Funded by IT Society</a:t>
            </a:r>
          </a:p>
          <a:p>
            <a:r>
              <a:rPr lang="en-US" dirty="0" smtClean="0"/>
              <a:t>Name change proposed (ITW 2012)</a:t>
            </a:r>
          </a:p>
          <a:p>
            <a:r>
              <a:rPr lang="en-US" dirty="0" smtClean="0"/>
              <a:t>Required steps:</a:t>
            </a:r>
          </a:p>
          <a:p>
            <a:pPr lvl="1"/>
            <a:r>
              <a:rPr lang="en-US" dirty="0" smtClean="0"/>
              <a:t>BoG vote to approve with bylaw change (ITA 2013)</a:t>
            </a:r>
          </a:p>
          <a:p>
            <a:pPr lvl="1"/>
            <a:r>
              <a:rPr lang="en-US" dirty="0" smtClean="0"/>
              <a:t>Notify IEEE Technical Activities Operations for approval by TABARC/TAB </a:t>
            </a:r>
          </a:p>
          <a:p>
            <a:pPr lvl="1"/>
            <a:endParaRPr lang="en-US" dirty="0" smtClean="0"/>
          </a:p>
          <a:p>
            <a:endParaRPr lang="en-US" dirty="0" smtClean="0"/>
          </a:p>
          <a:p>
            <a:pPr lvl="1"/>
            <a:endParaRPr lang="en-US" dirty="0" smtClean="0"/>
          </a:p>
          <a:p>
            <a:endParaRPr lang="en-US" dirty="0" smtClean="0"/>
          </a:p>
          <a:p>
            <a:pPr>
              <a:buNone/>
            </a:pPr>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ITA 2013</a:t>
            </a:r>
            <a:endParaRPr lang="en-US" dirty="0"/>
          </a:p>
        </p:txBody>
      </p:sp>
      <p:sp>
        <p:nvSpPr>
          <p:cNvPr id="5" name="Slide Number Placeholder 4"/>
          <p:cNvSpPr>
            <a:spLocks noGrp="1"/>
          </p:cNvSpPr>
          <p:nvPr>
            <p:ph type="sldNum" sz="quarter" idx="12"/>
          </p:nvPr>
        </p:nvSpPr>
        <p:spPr/>
        <p:txBody>
          <a:bodyPr/>
          <a:lstStyle/>
          <a:p>
            <a:fld id="{C8EE6970-B8FE-4712-B6E4-1878060BDF38}" type="slidenum">
              <a:rPr lang="en-US" smtClean="0"/>
              <a:pPr/>
              <a:t>9</a:t>
            </a:fld>
            <a:endParaRPr lang="en-US" dirty="0"/>
          </a:p>
        </p:txBody>
      </p:sp>
      <p:sp>
        <p:nvSpPr>
          <p:cNvPr id="6" name="Title 5"/>
          <p:cNvSpPr>
            <a:spLocks noGrp="1"/>
          </p:cNvSpPr>
          <p:nvPr>
            <p:ph type="title"/>
          </p:nvPr>
        </p:nvSpPr>
        <p:spPr/>
        <p:txBody>
          <a:bodyPr>
            <a:normAutofit/>
          </a:bodyPr>
          <a:lstStyle/>
          <a:p>
            <a:r>
              <a:rPr lang="en-US" sz="4000" dirty="0" smtClean="0"/>
              <a:t>ISIT Student Paper Award</a:t>
            </a:r>
            <a:endParaRPr lang="en-US" sz="4000" dirty="0"/>
          </a:p>
        </p:txBody>
      </p:sp>
      <p:sp>
        <p:nvSpPr>
          <p:cNvPr id="7" name="Date Placeholder 6"/>
          <p:cNvSpPr>
            <a:spLocks noGrp="1"/>
          </p:cNvSpPr>
          <p:nvPr>
            <p:ph type="dt" sz="half" idx="10"/>
          </p:nvPr>
        </p:nvSpPr>
        <p:spPr/>
        <p:txBody>
          <a:bodyPr/>
          <a:lstStyle/>
          <a:p>
            <a:r>
              <a:rPr lang="en-US" dirty="0" smtClean="0"/>
              <a:t>2/10/2013</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875</Words>
  <Application>Microsoft Office PowerPoint</Application>
  <PresentationFormat>On-screen Show (4:3)</PresentationFormat>
  <Paragraphs>147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Report:  Ad-hoc Committee on New Awards</vt:lpstr>
      <vt:lpstr>Outline</vt:lpstr>
      <vt:lpstr>Cast of Characters</vt:lpstr>
      <vt:lpstr>Establishment of Awards</vt:lpstr>
      <vt:lpstr>IEEE Information Theory Society Awards IT-12 (Division X)</vt:lpstr>
      <vt:lpstr>Thomas M. Cover Dissertation Award</vt:lpstr>
      <vt:lpstr> Proposed Bylaw Thomas M. Cover Dissertation Award </vt:lpstr>
      <vt:lpstr>Proposed BoG Resolution</vt:lpstr>
      <vt:lpstr>ISIT Student Paper Award</vt:lpstr>
      <vt:lpstr> Proposed Bylaw Change (Jack Keil Wolf ISIT Student Paper Award)  </vt:lpstr>
      <vt:lpstr>Proposed BoG Resolution</vt:lpstr>
      <vt:lpstr>Endowment </vt:lpstr>
      <vt:lpstr>Recommendations to BoG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Endowment and Naming of the ISIT Student Paper Award</dc:title>
  <dc:creator>Paul</dc:creator>
  <cp:lastModifiedBy>Paul</cp:lastModifiedBy>
  <cp:revision>59</cp:revision>
  <dcterms:created xsi:type="dcterms:W3CDTF">2012-09-01T02:50:51Z</dcterms:created>
  <dcterms:modified xsi:type="dcterms:W3CDTF">2013-02-09T20:09:22Z</dcterms:modified>
</cp:coreProperties>
</file>