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5" r:id="rId3"/>
    <p:sldId id="266" r:id="rId4"/>
    <p:sldId id="268"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53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E27F1-A94F-45B6-8D3F-0FD1F6C8B4F8}" type="datetimeFigureOut">
              <a:rPr lang="en-US" smtClean="0"/>
              <a:pPr/>
              <a:t>7/4/2013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2D809-8739-42C1-8557-7A091CE104C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7/7/2013</a:t>
            </a:r>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7/7/2013</a:t>
            </a:r>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7/7/2013</a:t>
            </a:r>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7/7/2013</a:t>
            </a:r>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7/7/2013</a:t>
            </a:r>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7/7/2013</a:t>
            </a:r>
            <a:endParaRPr lang="en-US" dirty="0"/>
          </a:p>
        </p:txBody>
      </p:sp>
      <p:sp>
        <p:nvSpPr>
          <p:cNvPr id="6" name="Footer Placeholder 5"/>
          <p:cNvSpPr>
            <a:spLocks noGrp="1"/>
          </p:cNvSpPr>
          <p:nvPr>
            <p:ph type="ftr" sz="quarter" idx="11"/>
          </p:nvPr>
        </p:nvSpPr>
        <p:spPr/>
        <p:txBody>
          <a:bodyPr/>
          <a:lstStyle/>
          <a:p>
            <a:r>
              <a:rPr lang="en-US" dirty="0" smtClean="0"/>
              <a:t>ISIT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7/7/2013</a:t>
            </a:r>
            <a:endParaRPr lang="en-US" dirty="0"/>
          </a:p>
        </p:txBody>
      </p:sp>
      <p:sp>
        <p:nvSpPr>
          <p:cNvPr id="8" name="Footer Placeholder 7"/>
          <p:cNvSpPr>
            <a:spLocks noGrp="1"/>
          </p:cNvSpPr>
          <p:nvPr>
            <p:ph type="ftr" sz="quarter" idx="11"/>
          </p:nvPr>
        </p:nvSpPr>
        <p:spPr/>
        <p:txBody>
          <a:bodyPr/>
          <a:lstStyle/>
          <a:p>
            <a:r>
              <a:rPr lang="en-US" dirty="0" smtClean="0"/>
              <a:t>ISIT 2013</a:t>
            </a:r>
            <a:endParaRPr lang="en-US" dirty="0"/>
          </a:p>
        </p:txBody>
      </p:sp>
      <p:sp>
        <p:nvSpPr>
          <p:cNvPr id="9" name="Slide Number Placeholder 8"/>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7/7/2013</a:t>
            </a:r>
            <a:endParaRPr lang="en-US" dirty="0"/>
          </a:p>
        </p:txBody>
      </p:sp>
      <p:sp>
        <p:nvSpPr>
          <p:cNvPr id="4" name="Footer Placeholder 3"/>
          <p:cNvSpPr>
            <a:spLocks noGrp="1"/>
          </p:cNvSpPr>
          <p:nvPr>
            <p:ph type="ftr" sz="quarter" idx="11"/>
          </p:nvPr>
        </p:nvSpPr>
        <p:spPr/>
        <p:txBody>
          <a:bodyPr/>
          <a:lstStyle/>
          <a:p>
            <a:r>
              <a:rPr lang="en-US" dirty="0" smtClean="0"/>
              <a:t>ISIT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7/7/2013</a:t>
            </a:r>
            <a:endParaRPr lang="en-US" dirty="0"/>
          </a:p>
        </p:txBody>
      </p:sp>
      <p:sp>
        <p:nvSpPr>
          <p:cNvPr id="3" name="Footer Placeholder 2"/>
          <p:cNvSpPr>
            <a:spLocks noGrp="1"/>
          </p:cNvSpPr>
          <p:nvPr>
            <p:ph type="ftr" sz="quarter" idx="11"/>
          </p:nvPr>
        </p:nvSpPr>
        <p:spPr/>
        <p:txBody>
          <a:bodyPr/>
          <a:lstStyle/>
          <a:p>
            <a:r>
              <a:rPr lang="en-US" dirty="0" smtClean="0"/>
              <a:t>ISIT 2013</a:t>
            </a:r>
            <a:endParaRPr lang="en-US" dirty="0"/>
          </a:p>
        </p:txBody>
      </p:sp>
      <p:sp>
        <p:nvSpPr>
          <p:cNvPr id="4" name="Slide Number Placeholder 3"/>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7/7/2013</a:t>
            </a:r>
            <a:endParaRPr lang="en-US" dirty="0"/>
          </a:p>
        </p:txBody>
      </p:sp>
      <p:sp>
        <p:nvSpPr>
          <p:cNvPr id="6" name="Footer Placeholder 5"/>
          <p:cNvSpPr>
            <a:spLocks noGrp="1"/>
          </p:cNvSpPr>
          <p:nvPr>
            <p:ph type="ftr" sz="quarter" idx="11"/>
          </p:nvPr>
        </p:nvSpPr>
        <p:spPr/>
        <p:txBody>
          <a:bodyPr/>
          <a:lstStyle/>
          <a:p>
            <a:r>
              <a:rPr lang="en-US" dirty="0" smtClean="0"/>
              <a:t>ISIT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7/7/2013</a:t>
            </a:r>
            <a:endParaRPr lang="en-US" dirty="0"/>
          </a:p>
        </p:txBody>
      </p:sp>
      <p:sp>
        <p:nvSpPr>
          <p:cNvPr id="6" name="Footer Placeholder 5"/>
          <p:cNvSpPr>
            <a:spLocks noGrp="1"/>
          </p:cNvSpPr>
          <p:nvPr>
            <p:ph type="ftr" sz="quarter" idx="11"/>
          </p:nvPr>
        </p:nvSpPr>
        <p:spPr/>
        <p:txBody>
          <a:bodyPr/>
          <a:lstStyle/>
          <a:p>
            <a:r>
              <a:rPr lang="en-US" dirty="0" smtClean="0"/>
              <a:t>ISIT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7/7/2013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ISIT 2013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E6970-B8FE-4712-B6E4-1878060BDF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133600"/>
          </a:xfrm>
        </p:spPr>
        <p:txBody>
          <a:bodyPr>
            <a:normAutofit/>
          </a:bodyPr>
          <a:lstStyle/>
          <a:p>
            <a:r>
              <a:rPr lang="en-US" dirty="0" smtClean="0"/>
              <a:t>Proposal:</a:t>
            </a:r>
            <a:br>
              <a:rPr lang="en-US" dirty="0" smtClean="0"/>
            </a:br>
            <a:r>
              <a:rPr lang="en-US" dirty="0" smtClean="0"/>
              <a:t> </a:t>
            </a:r>
            <a:r>
              <a:rPr lang="en-US" dirty="0" smtClean="0"/>
              <a:t>Bylaw for Thomas M. Cover Dissertation Award</a:t>
            </a:r>
            <a:endParaRPr lang="en-US" dirty="0"/>
          </a:p>
        </p:txBody>
      </p:sp>
      <p:sp>
        <p:nvSpPr>
          <p:cNvPr id="3" name="Subtitle 2"/>
          <p:cNvSpPr>
            <a:spLocks noGrp="1"/>
          </p:cNvSpPr>
          <p:nvPr>
            <p:ph type="subTitle" idx="1"/>
          </p:nvPr>
        </p:nvSpPr>
        <p:spPr>
          <a:xfrm>
            <a:off x="1371600" y="3276600"/>
            <a:ext cx="6400800" cy="2209800"/>
          </a:xfrm>
        </p:spPr>
        <p:txBody>
          <a:bodyPr>
            <a:normAutofit/>
          </a:bodyPr>
          <a:lstStyle/>
          <a:p>
            <a:r>
              <a:rPr lang="en-US" sz="2800" dirty="0" smtClean="0">
                <a:solidFill>
                  <a:schemeClr val="tx1"/>
                </a:solidFill>
              </a:rPr>
              <a:t>Paul H. Siegel</a:t>
            </a:r>
          </a:p>
          <a:p>
            <a:r>
              <a:rPr lang="en-US" sz="2800" dirty="0" smtClean="0">
                <a:solidFill>
                  <a:schemeClr val="tx1"/>
                </a:solidFill>
              </a:rPr>
              <a:t>BoG Meeting</a:t>
            </a:r>
          </a:p>
          <a:p>
            <a:r>
              <a:rPr lang="en-US" sz="2800" dirty="0" smtClean="0">
                <a:solidFill>
                  <a:schemeClr val="tx1"/>
                </a:solidFill>
              </a:rPr>
              <a:t>July 7, 2013</a:t>
            </a:r>
            <a:endParaRPr lang="en-US" sz="2800" dirty="0" smtClean="0">
              <a:solidFill>
                <a:schemeClr val="tx1"/>
              </a:solidFill>
            </a:endParaRPr>
          </a:p>
        </p:txBody>
      </p:sp>
      <p:pic>
        <p:nvPicPr>
          <p:cNvPr id="8194" name="Picture 2" descr="http://www.isit2013.org/themes/isit2013/images/logo.png"/>
          <p:cNvPicPr>
            <a:picLocks noChangeAspect="1" noChangeArrowheads="1"/>
          </p:cNvPicPr>
          <p:nvPr/>
        </p:nvPicPr>
        <p:blipFill>
          <a:blip r:embed="rId2" cstate="print"/>
          <a:srcRect/>
          <a:stretch>
            <a:fillRect/>
          </a:stretch>
        </p:blipFill>
        <p:spPr bwMode="auto">
          <a:xfrm>
            <a:off x="3638550" y="5181600"/>
            <a:ext cx="1866900" cy="12096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229600" cy="713232"/>
          </a:xfrm>
        </p:spPr>
        <p:txBody>
          <a:bodyPr>
            <a:normAutofit/>
          </a:bodyPr>
          <a:lstStyle/>
          <a:p>
            <a:r>
              <a:rPr lang="en-US" sz="3200" dirty="0" smtClean="0">
                <a:latin typeface="Arial" pitchFamily="34" charset="0"/>
                <a:cs typeface="Arial" pitchFamily="34" charset="0"/>
              </a:rPr>
              <a:t>Proposed Bylaw:  Cover Dissertation Award</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7" name="Rectangle 6"/>
          <p:cNvSpPr/>
          <p:nvPr/>
        </p:nvSpPr>
        <p:spPr>
          <a:xfrm>
            <a:off x="762000" y="1166843"/>
            <a:ext cx="7315200" cy="5447645"/>
          </a:xfrm>
          <a:prstGeom prst="rect">
            <a:avLst/>
          </a:prstGeom>
        </p:spPr>
        <p:txBody>
          <a:bodyPr wrap="square">
            <a:spAutoFit/>
          </a:bodyPr>
          <a:lstStyle/>
          <a:p>
            <a:pPr algn="just"/>
            <a:r>
              <a:rPr lang="en-US" sz="2200" dirty="0" smtClean="0">
                <a:latin typeface="Times New Roman" pitchFamily="18" charset="0"/>
                <a:cs typeface="Times New Roman" pitchFamily="18" charset="0"/>
              </a:rPr>
              <a:t>The Thomas M. Cover award will be given annually to the author of an </a:t>
            </a:r>
            <a:r>
              <a:rPr lang="en-US" sz="2200" dirty="0" smtClean="0">
                <a:latin typeface="Times New Roman" pitchFamily="18" charset="0"/>
                <a:cs typeface="Times New Roman" pitchFamily="18" charset="0"/>
              </a:rPr>
              <a:t>outstanding doctoral</a:t>
            </a:r>
            <a:r>
              <a:rPr lang="en-US" sz="2200" dirty="0" smtClean="0">
                <a:latin typeface="Times New Roman" pitchFamily="18" charset="0"/>
                <a:cs typeface="Times New Roman" pitchFamily="18" charset="0"/>
              </a:rPr>
              <a:t>  dissertation contributing to the mathematical foundations of any of </a:t>
            </a:r>
            <a:r>
              <a:rPr lang="en-US" sz="2200" dirty="0" smtClean="0">
                <a:latin typeface="Times New Roman" pitchFamily="18" charset="0"/>
                <a:cs typeface="Times New Roman" pitchFamily="18" charset="0"/>
              </a:rPr>
              <a:t>the information </a:t>
            </a:r>
            <a:r>
              <a:rPr lang="en-US" sz="2200" dirty="0" smtClean="0">
                <a:latin typeface="Times New Roman" pitchFamily="18" charset="0"/>
                <a:cs typeface="Times New Roman" pitchFamily="18" charset="0"/>
              </a:rPr>
              <a:t>sciences within the purview of the Society, including but not limited </a:t>
            </a:r>
            <a:r>
              <a:rPr lang="en-US" sz="2200" dirty="0" smtClean="0">
                <a:latin typeface="Times New Roman" pitchFamily="18" charset="0"/>
                <a:cs typeface="Times New Roman" pitchFamily="18" charset="0"/>
              </a:rPr>
              <a:t>to Shannon </a:t>
            </a:r>
            <a:r>
              <a:rPr lang="en-US" sz="2200" dirty="0" smtClean="0">
                <a:latin typeface="Times New Roman" pitchFamily="18" charset="0"/>
                <a:cs typeface="Times New Roman" pitchFamily="18" charset="0"/>
              </a:rPr>
              <a:t>theory, source and channel coding theory, data compression, learning theory</a:t>
            </a:r>
            <a:r>
              <a:rPr lang="en-US" sz="2200" dirty="0" smtClean="0">
                <a:latin typeface="Times New Roman" pitchFamily="18" charset="0"/>
                <a:cs typeface="Times New Roman" pitchFamily="18" charset="0"/>
              </a:rPr>
              <a:t>, quantum </a:t>
            </a:r>
            <a:r>
              <a:rPr lang="en-US" sz="2200" dirty="0" smtClean="0">
                <a:latin typeface="Times New Roman" pitchFamily="18" charset="0"/>
                <a:cs typeface="Times New Roman" pitchFamily="18" charset="0"/>
              </a:rPr>
              <a:t>information theory and computing, complexity theory, and applications of </a:t>
            </a:r>
            <a:r>
              <a:rPr lang="en-US" sz="2200" dirty="0" smtClean="0">
                <a:latin typeface="Times New Roman" pitchFamily="18" charset="0"/>
                <a:cs typeface="Times New Roman" pitchFamily="18" charset="0"/>
              </a:rPr>
              <a:t>information </a:t>
            </a:r>
            <a:r>
              <a:rPr lang="en-US" sz="2200" dirty="0" smtClean="0">
                <a:latin typeface="Times New Roman" pitchFamily="18" charset="0"/>
                <a:cs typeface="Times New Roman" pitchFamily="18" charset="0"/>
              </a:rPr>
              <a:t>theory in probability and statistics.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Each </a:t>
            </a:r>
            <a:r>
              <a:rPr lang="en-US" sz="2200" dirty="0" smtClean="0">
                <a:latin typeface="Times New Roman" pitchFamily="18" charset="0"/>
                <a:cs typeface="Times New Roman" pitchFamily="18" charset="0"/>
              </a:rPr>
              <a:t>nominated dissertation must have </a:t>
            </a:r>
            <a:r>
              <a:rPr lang="en-US" sz="2200" dirty="0" smtClean="0">
                <a:latin typeface="Times New Roman" pitchFamily="18" charset="0"/>
                <a:cs typeface="Times New Roman" pitchFamily="18" charset="0"/>
              </a:rPr>
              <a:t>been </a:t>
            </a:r>
            <a:r>
              <a:rPr lang="en-US" sz="2200" dirty="0" smtClean="0">
                <a:latin typeface="Times New Roman" pitchFamily="18" charset="0"/>
                <a:cs typeface="Times New Roman" pitchFamily="18" charset="0"/>
              </a:rPr>
              <a:t>successfully defended during the two calendar years prior to the award year. </a:t>
            </a:r>
            <a:r>
              <a:rPr lang="en-US" sz="2200" dirty="0" smtClean="0">
                <a:latin typeface="Times New Roman" pitchFamily="18" charset="0"/>
                <a:cs typeface="Times New Roman" pitchFamily="18" charset="0"/>
              </a:rPr>
              <a:t> Only </a:t>
            </a:r>
            <a:r>
              <a:rPr lang="en-US" sz="2200" dirty="0" smtClean="0">
                <a:latin typeface="Times New Roman" pitchFamily="18" charset="0"/>
                <a:cs typeface="Times New Roman" pitchFamily="18" charset="0"/>
              </a:rPr>
              <a:t>English language versions will be considered.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award consists of an appropriately worded plaque and a $1000 honorarium</a:t>
            </a:r>
            <a:r>
              <a:rPr lang="en-US" sz="2200"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p:txBody>
      </p:sp>
      <p:sp>
        <p:nvSpPr>
          <p:cNvPr id="10" name="Rectangle 9"/>
          <p:cNvSpPr/>
          <p:nvPr/>
        </p:nvSpPr>
        <p:spPr>
          <a:xfrm>
            <a:off x="2362200" y="4191000"/>
            <a:ext cx="4572000" cy="369332"/>
          </a:xfrm>
          <a:prstGeom prst="rect">
            <a:avLst/>
          </a:prstGeom>
        </p:spPr>
        <p:txBody>
          <a:bodyPr>
            <a:spAutoFit/>
          </a:bodyPr>
          <a:lstStyle/>
          <a:p>
            <a:endParaRPr lang="en-US" dirty="0"/>
          </a:p>
        </p:txBody>
      </p:sp>
      <p:sp>
        <p:nvSpPr>
          <p:cNvPr id="11" name="Date Placeholder 10"/>
          <p:cNvSpPr>
            <a:spLocks noGrp="1"/>
          </p:cNvSpPr>
          <p:nvPr>
            <p:ph type="dt" sz="half" idx="10"/>
          </p:nvPr>
        </p:nvSpPr>
        <p:spPr/>
        <p:txBody>
          <a:bodyPr/>
          <a:lstStyle/>
          <a:p>
            <a:r>
              <a:rPr lang="en-US" dirty="0" smtClean="0"/>
              <a:t>7/7/2013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229600" cy="713232"/>
          </a:xfrm>
        </p:spPr>
        <p:txBody>
          <a:bodyPr>
            <a:normAutofit/>
          </a:bodyPr>
          <a:lstStyle/>
          <a:p>
            <a:r>
              <a:rPr lang="en-US" sz="3200" dirty="0" smtClean="0">
                <a:latin typeface="Arial" pitchFamily="34" charset="0"/>
                <a:cs typeface="Arial" pitchFamily="34" charset="0"/>
              </a:rPr>
              <a:t>Bylaw: Cover Dissertation Award (</a:t>
            </a:r>
            <a:r>
              <a:rPr lang="en-US" sz="2800" dirty="0" smtClean="0">
                <a:latin typeface="Arial" pitchFamily="34" charset="0"/>
                <a:cs typeface="Arial" pitchFamily="34" charset="0"/>
              </a:rPr>
              <a:t>cont.</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7" name="Rectangle 6"/>
          <p:cNvSpPr/>
          <p:nvPr/>
        </p:nvSpPr>
        <p:spPr>
          <a:xfrm>
            <a:off x="762000" y="1371600"/>
            <a:ext cx="7315200" cy="3416320"/>
          </a:xfrm>
          <a:prstGeom prst="rect">
            <a:avLst/>
          </a:prstGeom>
        </p:spPr>
        <p:txBody>
          <a:bodyPr wrap="square">
            <a:spAutoFit/>
          </a:bodyPr>
          <a:lstStyle/>
          <a:p>
            <a:pPr algn="just"/>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selection of the winning dissertation will be made by a subcommittee of the Information Theory Society Awards Committee, chaired by the First Vice President of the Society and including four other Society members selected by the chair,  at least two of whom are members of the Society Board of Governors. Dissertations will be reviewed for technical depth and significance of the research contribution, potential and realized impact on theory and practice, and quality of presentation. </a:t>
            </a:r>
          </a:p>
          <a:p>
            <a:endParaRPr lang="en-US" dirty="0" smtClean="0">
              <a:latin typeface="Times New Roman" pitchFamily="18" charset="0"/>
              <a:cs typeface="Times New Roman" pitchFamily="18" charset="0"/>
            </a:endParaRPr>
          </a:p>
        </p:txBody>
      </p:sp>
      <p:sp>
        <p:nvSpPr>
          <p:cNvPr id="10" name="Rectangle 9"/>
          <p:cNvSpPr/>
          <p:nvPr/>
        </p:nvSpPr>
        <p:spPr>
          <a:xfrm>
            <a:off x="2362200" y="4191000"/>
            <a:ext cx="4572000" cy="369332"/>
          </a:xfrm>
          <a:prstGeom prst="rect">
            <a:avLst/>
          </a:prstGeom>
        </p:spPr>
        <p:txBody>
          <a:bodyPr>
            <a:spAutoFit/>
          </a:bodyPr>
          <a:lstStyle/>
          <a:p>
            <a:endParaRPr lang="en-US" dirty="0"/>
          </a:p>
        </p:txBody>
      </p:sp>
      <p:sp>
        <p:nvSpPr>
          <p:cNvPr id="11" name="Date Placeholder 10"/>
          <p:cNvSpPr>
            <a:spLocks noGrp="1"/>
          </p:cNvSpPr>
          <p:nvPr>
            <p:ph type="dt" sz="half" idx="10"/>
          </p:nvPr>
        </p:nvSpPr>
        <p:spPr/>
        <p:txBody>
          <a:bodyPr/>
          <a:lstStyle/>
          <a:p>
            <a:r>
              <a:rPr lang="en-US" dirty="0" smtClean="0"/>
              <a:t>7/7/2013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229600" cy="713232"/>
          </a:xfrm>
        </p:spPr>
        <p:txBody>
          <a:bodyPr>
            <a:normAutofit/>
          </a:bodyPr>
          <a:lstStyle/>
          <a:p>
            <a:r>
              <a:rPr lang="en-US" sz="3200" dirty="0" smtClean="0">
                <a:latin typeface="Arial" pitchFamily="34" charset="0"/>
                <a:cs typeface="Arial" pitchFamily="34" charset="0"/>
              </a:rPr>
              <a:t>Bylaw: Cover Dissertation Award (</a:t>
            </a:r>
            <a:r>
              <a:rPr lang="en-US" sz="2800" dirty="0" smtClean="0">
                <a:latin typeface="Arial" pitchFamily="34" charset="0"/>
                <a:cs typeface="Arial" pitchFamily="34" charset="0"/>
              </a:rPr>
              <a:t>cont.</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7" name="Rectangle 6"/>
          <p:cNvSpPr/>
          <p:nvPr/>
        </p:nvSpPr>
        <p:spPr>
          <a:xfrm>
            <a:off x="762000" y="1166843"/>
            <a:ext cx="7315200" cy="5447645"/>
          </a:xfrm>
          <a:prstGeom prst="rect">
            <a:avLst/>
          </a:prstGeom>
        </p:spPr>
        <p:txBody>
          <a:bodyPr wrap="square">
            <a:spAutoFit/>
          </a:bodyPr>
          <a:lstStyle/>
          <a:p>
            <a:pPr algn="just"/>
            <a:r>
              <a:rPr lang="en-US" sz="2200" dirty="0" smtClean="0">
                <a:latin typeface="Times New Roman" pitchFamily="18" charset="0"/>
                <a:cs typeface="Times New Roman" pitchFamily="18" charset="0"/>
              </a:rPr>
              <a:t>A Call for Nominations will be published in the Information Theory Society Newsletter and posted on the Society website at least 3 months prior to the submission deadline. Nominations must be submitted by the dissertation advisor and must include</a:t>
            </a:r>
            <a:r>
              <a:rPr lang="en-US"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1.   </a:t>
            </a:r>
            <a:r>
              <a:rPr lang="en-US" sz="2200" dirty="0" smtClean="0">
                <a:latin typeface="Times New Roman" pitchFamily="18" charset="0"/>
                <a:cs typeface="Times New Roman" pitchFamily="18" charset="0"/>
              </a:rPr>
              <a:t>A </a:t>
            </a:r>
            <a:r>
              <a:rPr lang="en-US" sz="2200" dirty="0" smtClean="0">
                <a:latin typeface="Times New Roman" pitchFamily="18" charset="0"/>
                <a:cs typeface="Times New Roman" pitchFamily="18" charset="0"/>
              </a:rPr>
              <a:t>copy of the dissertation,</a:t>
            </a:r>
          </a:p>
          <a:p>
            <a:pPr marL="342900" indent="-342900" algn="just">
              <a:buAutoNum type="arabicPeriod" startAt="2"/>
            </a:pPr>
            <a:r>
              <a:rPr lang="en-US" sz="2200" dirty="0" smtClean="0">
                <a:latin typeface="Times New Roman" pitchFamily="18" charset="0"/>
                <a:cs typeface="Times New Roman" pitchFamily="18" charset="0"/>
              </a:rPr>
              <a:t>Copies of all refereed papers (published or submitted) spawned by </a:t>
            </a:r>
            <a:r>
              <a:rPr lang="en-US" sz="2200" dirty="0" smtClean="0">
                <a:latin typeface="Times New Roman" pitchFamily="18" charset="0"/>
                <a:cs typeface="Times New Roman" pitchFamily="18" charset="0"/>
              </a:rPr>
              <a:t>the dissertation</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3.   </a:t>
            </a:r>
            <a:r>
              <a:rPr lang="en-US" sz="2200" dirty="0" smtClean="0">
                <a:latin typeface="Times New Roman" pitchFamily="18" charset="0"/>
                <a:cs typeface="Times New Roman" pitchFamily="18" charset="0"/>
              </a:rPr>
              <a:t>A </a:t>
            </a:r>
            <a:r>
              <a:rPr lang="en-US" sz="2200" dirty="0" smtClean="0">
                <a:latin typeface="Times New Roman" pitchFamily="18" charset="0"/>
                <a:cs typeface="Times New Roman" pitchFamily="18" charset="0"/>
              </a:rPr>
              <a:t>CV of the dissertation author,</a:t>
            </a:r>
          </a:p>
          <a:p>
            <a:pPr marL="342900" indent="-342900" algn="just">
              <a:buAutoNum type="arabicPeriod" startAt="4"/>
            </a:pPr>
            <a:r>
              <a:rPr lang="en-US" sz="2200" dirty="0" smtClean="0">
                <a:latin typeface="Times New Roman" pitchFamily="18" charset="0"/>
                <a:cs typeface="Times New Roman" pitchFamily="18" charset="0"/>
              </a:rPr>
              <a:t>A statement from the nominator on the qualifications of the </a:t>
            </a:r>
            <a:r>
              <a:rPr lang="en-US" sz="2200" dirty="0" smtClean="0">
                <a:latin typeface="Times New Roman" pitchFamily="18" charset="0"/>
                <a:cs typeface="Times New Roman" pitchFamily="18" charset="0"/>
              </a:rPr>
              <a:t>dissertation for </a:t>
            </a:r>
            <a:r>
              <a:rPr lang="en-US" sz="2200" dirty="0" smtClean="0">
                <a:latin typeface="Times New Roman" pitchFamily="18" charset="0"/>
                <a:cs typeface="Times New Roman" pitchFamily="18" charset="0"/>
              </a:rPr>
              <a:t>the award,</a:t>
            </a:r>
          </a:p>
          <a:p>
            <a:pPr marL="342900" indent="-342900" algn="just">
              <a:buAutoNum type="arabicPeriod" startAt="5"/>
            </a:pPr>
            <a:r>
              <a:rPr lang="en-US" sz="2200" dirty="0" smtClean="0">
                <a:latin typeface="Times New Roman" pitchFamily="18" charset="0"/>
                <a:cs typeface="Times New Roman" pitchFamily="18" charset="0"/>
              </a:rPr>
              <a:t>A maximum of three letters of support submitted directly to the chair </a:t>
            </a:r>
            <a:r>
              <a:rPr lang="en-US" sz="2200" dirty="0" smtClean="0">
                <a:latin typeface="Times New Roman" pitchFamily="18" charset="0"/>
                <a:cs typeface="Times New Roman" pitchFamily="18" charset="0"/>
              </a:rPr>
              <a:t>of the </a:t>
            </a:r>
            <a:r>
              <a:rPr lang="en-US" sz="2200" dirty="0" smtClean="0">
                <a:latin typeface="Times New Roman" pitchFamily="18" charset="0"/>
                <a:cs typeface="Times New Roman" pitchFamily="18" charset="0"/>
              </a:rPr>
              <a:t>Society Awards Committee</a:t>
            </a:r>
            <a:r>
              <a:rPr lang="en-US" sz="2200" dirty="0" smtClean="0">
                <a:latin typeface="Times New Roman" pitchFamily="18" charset="0"/>
                <a:cs typeface="Times New Roman" pitchFamily="18" charset="0"/>
              </a:rPr>
              <a:t>.</a:t>
            </a:r>
          </a:p>
          <a:p>
            <a:pPr marL="342900" indent="-342900" algn="just">
              <a:buAutoNum type="arabicPeriod" startAt="5"/>
            </a:pP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Nominations must be submitted by January 15 of the award year.</a:t>
            </a:r>
          </a:p>
          <a:p>
            <a:endParaRPr lang="en-US" dirty="0" smtClean="0">
              <a:latin typeface="Times New Roman" pitchFamily="18" charset="0"/>
              <a:cs typeface="Times New Roman" pitchFamily="18" charset="0"/>
            </a:endParaRPr>
          </a:p>
        </p:txBody>
      </p:sp>
      <p:sp>
        <p:nvSpPr>
          <p:cNvPr id="10" name="Rectangle 9"/>
          <p:cNvSpPr/>
          <p:nvPr/>
        </p:nvSpPr>
        <p:spPr>
          <a:xfrm>
            <a:off x="2362200" y="4191000"/>
            <a:ext cx="4572000" cy="369332"/>
          </a:xfrm>
          <a:prstGeom prst="rect">
            <a:avLst/>
          </a:prstGeom>
        </p:spPr>
        <p:txBody>
          <a:bodyPr>
            <a:spAutoFit/>
          </a:bodyPr>
          <a:lstStyle/>
          <a:p>
            <a:endParaRPr lang="en-US" dirty="0"/>
          </a:p>
        </p:txBody>
      </p:sp>
      <p:sp>
        <p:nvSpPr>
          <p:cNvPr id="11" name="Date Placeholder 10"/>
          <p:cNvSpPr>
            <a:spLocks noGrp="1"/>
          </p:cNvSpPr>
          <p:nvPr>
            <p:ph type="dt" sz="half" idx="10"/>
          </p:nvPr>
        </p:nvSpPr>
        <p:spPr/>
        <p:txBody>
          <a:bodyPr/>
          <a:lstStyle/>
          <a:p>
            <a:r>
              <a:rPr lang="en-US" dirty="0" smtClean="0"/>
              <a:t>7/7/2013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229600" cy="713232"/>
          </a:xfrm>
        </p:spPr>
        <p:txBody>
          <a:bodyPr>
            <a:normAutofit/>
          </a:bodyPr>
          <a:lstStyle/>
          <a:p>
            <a:r>
              <a:rPr lang="en-US" sz="3200" dirty="0" smtClean="0">
                <a:latin typeface="Arial" pitchFamily="34" charset="0"/>
                <a:cs typeface="Arial" pitchFamily="34" charset="0"/>
              </a:rPr>
              <a:t>Bylaw: Cover Dissertation Award (</a:t>
            </a:r>
            <a:r>
              <a:rPr lang="en-US" sz="2800" dirty="0" smtClean="0">
                <a:latin typeface="Arial" pitchFamily="34" charset="0"/>
                <a:cs typeface="Arial" pitchFamily="34" charset="0"/>
              </a:rPr>
              <a:t>cont.</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5</a:t>
            </a:fld>
            <a:endParaRPr lang="en-US" dirty="0"/>
          </a:p>
        </p:txBody>
      </p:sp>
      <p:sp>
        <p:nvSpPr>
          <p:cNvPr id="5" name="Footer Placeholder 4"/>
          <p:cNvSpPr>
            <a:spLocks noGrp="1"/>
          </p:cNvSpPr>
          <p:nvPr>
            <p:ph type="ftr" sz="quarter" idx="11"/>
          </p:nvPr>
        </p:nvSpPr>
        <p:spPr/>
        <p:txBody>
          <a:bodyPr/>
          <a:lstStyle/>
          <a:p>
            <a:r>
              <a:rPr lang="en-US" dirty="0" smtClean="0"/>
              <a:t>ISIT 2013</a:t>
            </a:r>
            <a:endParaRPr lang="en-US" dirty="0"/>
          </a:p>
        </p:txBody>
      </p:sp>
      <p:sp>
        <p:nvSpPr>
          <p:cNvPr id="7" name="Rectangle 6"/>
          <p:cNvSpPr/>
          <p:nvPr/>
        </p:nvSpPr>
        <p:spPr>
          <a:xfrm>
            <a:off x="838200" y="1371600"/>
            <a:ext cx="7315200" cy="3477875"/>
          </a:xfrm>
          <a:prstGeom prst="rect">
            <a:avLst/>
          </a:prstGeom>
        </p:spPr>
        <p:txBody>
          <a:bodyPr wrap="square">
            <a:spAutoFit/>
          </a:bodyPr>
          <a:lstStyle/>
          <a:p>
            <a:pPr algn="just"/>
            <a:r>
              <a:rPr lang="en-US" sz="2200" dirty="0" smtClean="0">
                <a:latin typeface="Times New Roman" pitchFamily="18" charset="0"/>
                <a:cs typeface="Times New Roman" pitchFamily="18" charset="0"/>
              </a:rPr>
              <a:t>The selection of the winning dissertation will be completed by March 15.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recipient will be informed by the Society President after the selection has been </a:t>
            </a:r>
            <a:r>
              <a:rPr lang="en-US" sz="2200" dirty="0" smtClean="0">
                <a:latin typeface="Times New Roman" pitchFamily="18" charset="0"/>
                <a:cs typeface="Times New Roman" pitchFamily="18" charset="0"/>
              </a:rPr>
              <a:t>made, and </a:t>
            </a:r>
            <a:r>
              <a:rPr lang="en-US" sz="2200" dirty="0" smtClean="0">
                <a:latin typeface="Times New Roman" pitchFamily="18" charset="0"/>
                <a:cs typeface="Times New Roman" pitchFamily="18" charset="0"/>
              </a:rPr>
              <a:t>no later than April 1.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award will be presented at the International Symposium </a:t>
            </a:r>
            <a:r>
              <a:rPr lang="en-US" sz="2200" dirty="0" smtClean="0">
                <a:latin typeface="Times New Roman" pitchFamily="18" charset="0"/>
                <a:cs typeface="Times New Roman" pitchFamily="18" charset="0"/>
              </a:rPr>
              <a:t>on Information </a:t>
            </a:r>
            <a:r>
              <a:rPr lang="en-US" sz="2200" dirty="0" smtClean="0">
                <a:latin typeface="Times New Roman" pitchFamily="18" charset="0"/>
                <a:cs typeface="Times New Roman" pitchFamily="18" charset="0"/>
              </a:rPr>
              <a:t>Theory (ISIT) of the award year, and will be announced in the </a:t>
            </a:r>
            <a:r>
              <a:rPr lang="en-US" sz="2200" dirty="0" smtClean="0">
                <a:latin typeface="Times New Roman" pitchFamily="18" charset="0"/>
                <a:cs typeface="Times New Roman" pitchFamily="18" charset="0"/>
              </a:rPr>
              <a:t>Information Theory </a:t>
            </a:r>
            <a:r>
              <a:rPr lang="en-US" sz="2200" dirty="0" smtClean="0">
                <a:latin typeface="Times New Roman" pitchFamily="18" charset="0"/>
                <a:cs typeface="Times New Roman" pitchFamily="18" charset="0"/>
              </a:rPr>
              <a:t>Society newsletter and on the Society webpage.</a:t>
            </a:r>
          </a:p>
        </p:txBody>
      </p:sp>
      <p:sp>
        <p:nvSpPr>
          <p:cNvPr id="10" name="Rectangle 9"/>
          <p:cNvSpPr/>
          <p:nvPr/>
        </p:nvSpPr>
        <p:spPr>
          <a:xfrm>
            <a:off x="2362200" y="4191000"/>
            <a:ext cx="4572000" cy="369332"/>
          </a:xfrm>
          <a:prstGeom prst="rect">
            <a:avLst/>
          </a:prstGeom>
        </p:spPr>
        <p:txBody>
          <a:bodyPr>
            <a:spAutoFit/>
          </a:bodyPr>
          <a:lstStyle/>
          <a:p>
            <a:endParaRPr lang="en-US" dirty="0"/>
          </a:p>
        </p:txBody>
      </p:sp>
      <p:sp>
        <p:nvSpPr>
          <p:cNvPr id="11" name="Date Placeholder 10"/>
          <p:cNvSpPr>
            <a:spLocks noGrp="1"/>
          </p:cNvSpPr>
          <p:nvPr>
            <p:ph type="dt" sz="half" idx="10"/>
          </p:nvPr>
        </p:nvSpPr>
        <p:spPr/>
        <p:txBody>
          <a:bodyPr/>
          <a:lstStyle/>
          <a:p>
            <a:r>
              <a:rPr lang="en-US" dirty="0" smtClean="0"/>
              <a:t>7/7/2013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345</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Proposal:  Bylaw for Thomas M. Cover Dissertation Award</vt:lpstr>
      <vt:lpstr>Proposed Bylaw:  Cover Dissertation Award</vt:lpstr>
      <vt:lpstr>Bylaw: Cover Dissertation Award (cont.)</vt:lpstr>
      <vt:lpstr>Bylaw: Cover Dissertation Award (cont.)</vt:lpstr>
      <vt:lpstr>Bylaw: Cover Dissertation Award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Endowment and Naming of the ISIT Student Paper Award</dc:title>
  <dc:creator>Paul</dc:creator>
  <cp:lastModifiedBy>Paul</cp:lastModifiedBy>
  <cp:revision>42</cp:revision>
  <dcterms:created xsi:type="dcterms:W3CDTF">2012-09-01T02:50:51Z</dcterms:created>
  <dcterms:modified xsi:type="dcterms:W3CDTF">2013-07-05T03:02:07Z</dcterms:modified>
</cp:coreProperties>
</file>