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83" r:id="rId1"/>
  </p:sldMasterIdLst>
  <p:sldIdLst>
    <p:sldId id="256" r:id="rId2"/>
    <p:sldId id="257" r:id="rId3"/>
    <p:sldId id="276" r:id="rId4"/>
    <p:sldId id="277" r:id="rId5"/>
    <p:sldId id="278" r:id="rId6"/>
    <p:sldId id="272" r:id="rId7"/>
    <p:sldId id="280" r:id="rId8"/>
    <p:sldId id="279" r:id="rId9"/>
    <p:sldId id="258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24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8BAE1B1-4009-4E09-B519-BAC59EC8A6E0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8BAE1B1-4009-4E09-B519-BAC59EC8A6E0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7EE3FD-0A41-48FF-9850-002E446D12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6A0B53-226B-CD40-ABC8-CF55C0A4B848}" type="datetimeFigureOut">
              <a:rPr lang="en-US" smtClean="0"/>
              <a:pPr/>
              <a:t>7/16/12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793876-C411-6B4D-BFA1-2D5FEE986D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European School of Information Theory</a:t>
            </a:r>
            <a:br>
              <a:rPr lang="en-US" sz="2400" dirty="0" smtClean="0"/>
            </a:br>
            <a:r>
              <a:rPr lang="en-US" sz="2400" dirty="0" smtClean="0"/>
              <a:t>ESIT 2013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6471" y="4995499"/>
            <a:ext cx="6311057" cy="951463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Ohrid</a:t>
            </a:r>
            <a:endParaRPr lang="en-US" sz="2000" noProof="0" dirty="0" smtClean="0">
              <a:latin typeface="Bookman Old Style"/>
              <a:cs typeface="Bookman Old Style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Republic</a:t>
            </a:r>
            <a:r>
              <a:rPr kumimoji="0" lang="en-US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 of Macedonia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/>
              <a:ea typeface="+mn-ea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05" y="532528"/>
            <a:ext cx="7585833" cy="839072"/>
          </a:xfrm>
        </p:spPr>
        <p:txBody>
          <a:bodyPr>
            <a:normAutofit/>
          </a:bodyPr>
          <a:lstStyle/>
          <a:p>
            <a:r>
              <a:rPr lang="en-US" dirty="0" smtClean="0"/>
              <a:t>Estimated Cost (60 students)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558" y="1597981"/>
            <a:ext cx="8058623" cy="4572000"/>
          </a:xfrm>
        </p:spPr>
        <p:txBody>
          <a:bodyPr>
            <a:normAutofit/>
          </a:bodyPr>
          <a:lstStyle/>
          <a:p>
            <a:r>
              <a:rPr lang="es-ES" dirty="0" smtClean="0"/>
              <a:t>Transfer + </a:t>
            </a:r>
            <a:r>
              <a:rPr lang="es-ES" dirty="0" err="1" smtClean="0"/>
              <a:t>Lodging</a:t>
            </a:r>
            <a:r>
              <a:rPr lang="es-ES" dirty="0" smtClean="0"/>
              <a:t> + </a:t>
            </a:r>
            <a:r>
              <a:rPr lang="es-ES" dirty="0" err="1" smtClean="0"/>
              <a:t>Food</a:t>
            </a:r>
            <a:r>
              <a:rPr lang="es-ES" dirty="0" smtClean="0"/>
              <a:t> + </a:t>
            </a:r>
            <a:r>
              <a:rPr lang="es-ES" dirty="0" err="1" smtClean="0"/>
              <a:t>Excusrion</a:t>
            </a:r>
            <a:r>
              <a:rPr lang="es-ES" dirty="0" smtClean="0"/>
              <a:t>: </a:t>
            </a:r>
          </a:p>
          <a:p>
            <a:pPr marL="0" indent="0" algn="ctr">
              <a:buNone/>
            </a:pPr>
            <a:r>
              <a:rPr lang="es-ES" dirty="0" smtClean="0"/>
              <a:t>Belvedere €17K / </a:t>
            </a:r>
            <a:r>
              <a:rPr lang="es-ES" dirty="0" err="1" smtClean="0"/>
              <a:t>Metropol</a:t>
            </a:r>
            <a:r>
              <a:rPr lang="es-ES" dirty="0" smtClean="0"/>
              <a:t> €21.5K / </a:t>
            </a:r>
            <a:r>
              <a:rPr lang="es-ES" dirty="0" err="1" smtClean="0"/>
              <a:t>Inex</a:t>
            </a:r>
            <a:r>
              <a:rPr lang="es-ES" dirty="0" smtClean="0"/>
              <a:t> </a:t>
            </a:r>
            <a:r>
              <a:rPr lang="es-ES" dirty="0" err="1" smtClean="0"/>
              <a:t>Gorica</a:t>
            </a:r>
            <a:r>
              <a:rPr lang="es-ES" dirty="0" smtClean="0"/>
              <a:t> €28K</a:t>
            </a:r>
          </a:p>
          <a:p>
            <a:r>
              <a:rPr lang="es-ES" dirty="0" err="1" smtClean="0"/>
              <a:t>Lecturers</a:t>
            </a:r>
            <a:r>
              <a:rPr lang="es-ES" dirty="0" smtClean="0"/>
              <a:t>: €7K (</a:t>
            </a:r>
            <a:r>
              <a:rPr lang="es-ES" dirty="0" err="1" smtClean="0"/>
              <a:t>lodging</a:t>
            </a:r>
            <a:r>
              <a:rPr lang="es-ES" dirty="0" smtClean="0"/>
              <a:t> + </a:t>
            </a:r>
            <a:r>
              <a:rPr lang="es-ES" dirty="0" err="1" smtClean="0"/>
              <a:t>flight</a:t>
            </a:r>
            <a:r>
              <a:rPr lang="es-ES" dirty="0" smtClean="0"/>
              <a:t>)</a:t>
            </a:r>
          </a:p>
          <a:p>
            <a:r>
              <a:rPr lang="es-ES" dirty="0" smtClean="0"/>
              <a:t>Projector + </a:t>
            </a:r>
            <a:r>
              <a:rPr lang="es-ES" dirty="0"/>
              <a:t>s</a:t>
            </a:r>
            <a:r>
              <a:rPr lang="es-ES" dirty="0" smtClean="0"/>
              <a:t>ound system: €0 </a:t>
            </a:r>
            <a:r>
              <a:rPr lang="es-ES" dirty="0"/>
              <a:t>/ </a:t>
            </a:r>
            <a:r>
              <a:rPr lang="es-ES" dirty="0" smtClean="0"/>
              <a:t>€0.250K / €3.5K </a:t>
            </a:r>
          </a:p>
          <a:p>
            <a:r>
              <a:rPr lang="es-ES" dirty="0" smtClean="0"/>
              <a:t>Joint dinner for the participants: sponsorship required</a:t>
            </a:r>
          </a:p>
          <a:p>
            <a:r>
              <a:rPr lang="es-ES" b="1" dirty="0" smtClean="0"/>
              <a:t>TOTAL: €24 K / €28.75 K / €38.5 K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Student</a:t>
            </a:r>
            <a:r>
              <a:rPr lang="es-ES" dirty="0" smtClean="0"/>
              <a:t>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 smtClean="0"/>
              <a:t>pp</a:t>
            </a:r>
            <a:r>
              <a:rPr lang="es-ES" dirty="0" smtClean="0"/>
              <a:t> (</a:t>
            </a:r>
            <a:r>
              <a:rPr lang="es-ES" dirty="0" err="1" smtClean="0"/>
              <a:t>lodging+meals+transfer+excursion</a:t>
            </a:r>
            <a:r>
              <a:rPr lang="es-ES" dirty="0" smtClean="0"/>
              <a:t>)</a:t>
            </a:r>
            <a:br>
              <a:rPr lang="es-ES" dirty="0" smtClean="0"/>
            </a:br>
            <a:r>
              <a:rPr lang="es-ES" dirty="0" smtClean="0"/>
              <a:t>€285/ €360 / €470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249" y="1426464"/>
            <a:ext cx="8566543" cy="46724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Local companies</a:t>
            </a:r>
          </a:p>
          <a:p>
            <a:r>
              <a:rPr lang="en-US" dirty="0" smtClean="0"/>
              <a:t>EU support (no previous example)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u="sng" dirty="0" smtClean="0"/>
              <a:t>Motion</a:t>
            </a:r>
            <a:r>
              <a:rPr lang="en-US" dirty="0" smtClean="0"/>
              <a:t>: that the </a:t>
            </a:r>
            <a:r>
              <a:rPr lang="en-US" dirty="0" err="1" smtClean="0"/>
              <a:t>ITSoc</a:t>
            </a:r>
            <a:r>
              <a:rPr lang="en-US" dirty="0" smtClean="0"/>
              <a:t> support the</a:t>
            </a:r>
            <a:br>
              <a:rPr lang="en-US" dirty="0" smtClean="0"/>
            </a:br>
            <a:r>
              <a:rPr lang="en-US" dirty="0" smtClean="0"/>
              <a:t>2013 European School of Information Theory</a:t>
            </a:r>
            <a:br>
              <a:rPr lang="en-US" dirty="0" smtClean="0"/>
            </a:br>
            <a:r>
              <a:rPr lang="en-US" dirty="0" smtClean="0"/>
              <a:t>with a grant of </a:t>
            </a:r>
            <a:r>
              <a:rPr lang="en-US" b="1" dirty="0" smtClean="0">
                <a:solidFill>
                  <a:srgbClr val="FF0000"/>
                </a:solidFill>
              </a:rPr>
              <a:t>$20K </a:t>
            </a:r>
            <a:r>
              <a:rPr lang="en-US" dirty="0" smtClean="0"/>
              <a:t>(or </a:t>
            </a:r>
            <a:r>
              <a:rPr lang="en-US" b="1" dirty="0" smtClean="0">
                <a:solidFill>
                  <a:schemeClr val="tx2"/>
                </a:solidFill>
              </a:rPr>
              <a:t>€14k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Last year the grant was $20K</a:t>
            </a:r>
          </a:p>
          <a:p>
            <a:pPr lvl="1"/>
            <a:r>
              <a:rPr lang="en-US" dirty="0" smtClean="0"/>
              <a:t>The price per student for all costs, excluding flight, was 450 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833777" cy="433008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Organizing committee</a:t>
            </a:r>
          </a:p>
          <a:p>
            <a:pPr lvl="1"/>
            <a:r>
              <a:rPr lang="en-US" dirty="0" smtClean="0"/>
              <a:t>Petar </a:t>
            </a:r>
            <a:r>
              <a:rPr lang="en-US" dirty="0" smtClean="0"/>
              <a:t>Popovski</a:t>
            </a:r>
            <a:r>
              <a:rPr lang="en-US" dirty="0" smtClean="0"/>
              <a:t> (</a:t>
            </a:r>
            <a:r>
              <a:rPr lang="en-US" dirty="0" smtClean="0"/>
              <a:t>Aalborg </a:t>
            </a:r>
            <a:r>
              <a:rPr lang="en-US" dirty="0" err="1" smtClean="0"/>
              <a:t>Uni</a:t>
            </a:r>
            <a:r>
              <a:rPr lang="en-US" dirty="0" smtClean="0"/>
              <a:t>, </a:t>
            </a:r>
            <a:r>
              <a:rPr lang="en-US" dirty="0" smtClean="0"/>
              <a:t>Denmark)</a:t>
            </a:r>
          </a:p>
          <a:p>
            <a:pPr lvl="1"/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Utkovski</a:t>
            </a:r>
            <a:r>
              <a:rPr lang="en-US" dirty="0" smtClean="0"/>
              <a:t> (Uni. </a:t>
            </a:r>
            <a:r>
              <a:rPr lang="en-US" dirty="0" err="1" smtClean="0"/>
              <a:t>Goce</a:t>
            </a:r>
            <a:r>
              <a:rPr lang="en-US" dirty="0" smtClean="0"/>
              <a:t> </a:t>
            </a:r>
            <a:r>
              <a:rPr lang="en-US" dirty="0" err="1" smtClean="0"/>
              <a:t>Delcev</a:t>
            </a:r>
            <a:r>
              <a:rPr lang="en-US" dirty="0" smtClean="0"/>
              <a:t>, </a:t>
            </a:r>
            <a:r>
              <a:rPr lang="en-US" dirty="0" err="1" smtClean="0"/>
              <a:t>Shtip</a:t>
            </a:r>
            <a:r>
              <a:rPr lang="en-US" dirty="0" smtClean="0"/>
              <a:t>, R. of Macedonia)</a:t>
            </a:r>
          </a:p>
          <a:p>
            <a:pPr lvl="1"/>
            <a:r>
              <a:rPr lang="en-US" dirty="0" err="1" smtClean="0"/>
              <a:t>Liljana</a:t>
            </a:r>
            <a:r>
              <a:rPr lang="en-US" dirty="0" smtClean="0"/>
              <a:t> </a:t>
            </a:r>
            <a:r>
              <a:rPr lang="en-US" dirty="0" err="1" smtClean="0"/>
              <a:t>Gavrilovska</a:t>
            </a:r>
            <a:r>
              <a:rPr lang="en-US" dirty="0" smtClean="0"/>
              <a:t> (Doctoral School of Electrical Engineering, </a:t>
            </a:r>
            <a:br>
              <a:rPr lang="en-US" dirty="0" smtClean="0"/>
            </a:br>
            <a:r>
              <a:rPr lang="en-US" dirty="0" smtClean="0"/>
              <a:t>Uni. Ss. Cyril and Methodius, Skopje, R. of Macedonia)</a:t>
            </a:r>
          </a:p>
          <a:p>
            <a:pPr lvl="1"/>
            <a:r>
              <a:rPr lang="en-US" dirty="0" err="1" smtClean="0"/>
              <a:t>Dejan</a:t>
            </a:r>
            <a:r>
              <a:rPr lang="en-US" dirty="0" smtClean="0"/>
              <a:t> </a:t>
            </a:r>
            <a:r>
              <a:rPr lang="en-US" dirty="0" err="1" smtClean="0"/>
              <a:t>Vukobratovic</a:t>
            </a:r>
            <a:r>
              <a:rPr lang="en-US" dirty="0" smtClean="0"/>
              <a:t> (Uni. Novi Sad, Serbia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Venceslav</a:t>
            </a:r>
            <a:r>
              <a:rPr lang="en-US" dirty="0" smtClean="0"/>
              <a:t> </a:t>
            </a:r>
            <a:r>
              <a:rPr lang="en-US" dirty="0" err="1" smtClean="0"/>
              <a:t>Kafedziski</a:t>
            </a:r>
            <a:r>
              <a:rPr lang="en-US" dirty="0" smtClean="0"/>
              <a:t> (IEEE Republic of Macedonia </a:t>
            </a:r>
            <a:r>
              <a:rPr lang="en-US" dirty="0" smtClean="0"/>
              <a:t>Section, </a:t>
            </a:r>
            <a:r>
              <a:rPr lang="en-US" dirty="0" smtClean="0"/>
              <a:t>Information Theory Society </a:t>
            </a:r>
            <a:r>
              <a:rPr lang="en-US" dirty="0" smtClean="0"/>
              <a:t>Chapter)</a:t>
            </a:r>
            <a:endParaRPr lang="en-US" dirty="0" smtClean="0"/>
          </a:p>
          <a:p>
            <a:r>
              <a:rPr lang="en-US" dirty="0" smtClean="0"/>
              <a:t>Advisory committee</a:t>
            </a:r>
          </a:p>
          <a:p>
            <a:pPr lvl="1"/>
            <a:r>
              <a:rPr lang="en-US" dirty="0" smtClean="0"/>
              <a:t>Gerhard Kramer (TUM, Germany)</a:t>
            </a:r>
          </a:p>
          <a:p>
            <a:pPr lvl="1"/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Gunduz</a:t>
            </a:r>
            <a:r>
              <a:rPr lang="en-US" dirty="0" smtClean="0"/>
              <a:t> (CTTC, Spain)</a:t>
            </a:r>
          </a:p>
          <a:p>
            <a:r>
              <a:rPr lang="en-US" dirty="0" smtClean="0"/>
              <a:t>Dates:  April 2013</a:t>
            </a:r>
          </a:p>
          <a:p>
            <a:r>
              <a:rPr lang="en-US" dirty="0" smtClean="0"/>
              <a:t>Will use the ITSOC website as a platform)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Location: </a:t>
            </a:r>
            <a:r>
              <a:rPr lang="en-US" dirty="0" err="1" smtClean="0"/>
              <a:t>Ohrid</a:t>
            </a:r>
            <a:r>
              <a:rPr lang="en-US" dirty="0" smtClean="0"/>
              <a:t>, Republic of Macedonia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72357" y="1426464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World Heritage city and lake</a:t>
            </a:r>
          </a:p>
          <a:p>
            <a:r>
              <a:rPr lang="en-US" dirty="0" smtClean="0"/>
              <a:t>Good climate and tourist facilities</a:t>
            </a:r>
          </a:p>
          <a:p>
            <a:r>
              <a:rPr lang="en-US" dirty="0" smtClean="0"/>
              <a:t>Very reasonable prices</a:t>
            </a:r>
          </a:p>
          <a:p>
            <a:r>
              <a:rPr lang="en-US" dirty="0" smtClean="0"/>
              <a:t>Easily accessible from the major European cities</a:t>
            </a:r>
          </a:p>
          <a:p>
            <a:pPr lvl="1"/>
            <a:r>
              <a:rPr lang="en-US" dirty="0" smtClean="0"/>
              <a:t>Major international airport in Skopje</a:t>
            </a:r>
          </a:p>
          <a:p>
            <a:pPr lvl="1"/>
            <a:r>
              <a:rPr lang="en-US" dirty="0" smtClean="0"/>
              <a:t>Multiple cheap flights options starting from autumn 2012</a:t>
            </a:r>
          </a:p>
          <a:p>
            <a:pPr lvl="1"/>
            <a:r>
              <a:rPr lang="en-US" dirty="0" smtClean="0"/>
              <a:t>A tourist agency takes care for transporting the people to </a:t>
            </a:r>
            <a:r>
              <a:rPr lang="en-US" dirty="0" err="1" smtClean="0"/>
              <a:t>Ohrid</a:t>
            </a:r>
            <a:endParaRPr lang="en-US" dirty="0" smtClean="0"/>
          </a:p>
          <a:p>
            <a:r>
              <a:rPr lang="en-US" dirty="0" smtClean="0"/>
              <a:t>Close to all the Balkan countries</a:t>
            </a:r>
          </a:p>
          <a:p>
            <a:r>
              <a:rPr lang="en-US" dirty="0" smtClean="0"/>
              <a:t>Expect to receive many students from the region, especially ex-Yugoslavia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urope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8" y="1168855"/>
            <a:ext cx="3887478" cy="494959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pic>
        <p:nvPicPr>
          <p:cNvPr id="11" name="Picture 10" descr="travel.macedon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2296" y="1143000"/>
            <a:ext cx="5053749" cy="4249743"/>
          </a:xfrm>
          <a:prstGeom prst="rect">
            <a:avLst/>
          </a:prstGeom>
        </p:spPr>
      </p:pic>
      <p:sp>
        <p:nvSpPr>
          <p:cNvPr id="13" name="Oval 12"/>
          <p:cNvSpPr/>
          <p:nvPr/>
        </p:nvSpPr>
        <p:spPr>
          <a:xfrm>
            <a:off x="4461250" y="4135171"/>
            <a:ext cx="487287" cy="487287"/>
          </a:xfrm>
          <a:prstGeom prst="ellipse">
            <a:avLst/>
          </a:prstGeom>
          <a:noFill/>
          <a:ln w="539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pic>
        <p:nvPicPr>
          <p:cNvPr id="6" name="Picture 5" descr="Ohrid_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914" y="1242302"/>
            <a:ext cx="4077136" cy="2690910"/>
          </a:xfrm>
          <a:prstGeom prst="rect">
            <a:avLst/>
          </a:prstGeom>
        </p:spPr>
      </p:pic>
      <p:pic>
        <p:nvPicPr>
          <p:cNvPr id="10" name="Picture 9" descr="Macedonia-Ohrid-Ioan-Kane-0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23" y="1271838"/>
            <a:ext cx="4353377" cy="2612026"/>
          </a:xfrm>
          <a:prstGeom prst="rect">
            <a:avLst/>
          </a:prstGeom>
        </p:spPr>
      </p:pic>
      <p:pic>
        <p:nvPicPr>
          <p:cNvPr id="12" name="Picture 11" descr="800px-Ohrid_amphitheat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933212"/>
            <a:ext cx="3695883" cy="2766778"/>
          </a:xfrm>
          <a:prstGeom prst="rect">
            <a:avLst/>
          </a:prstGeom>
        </p:spPr>
      </p:pic>
      <p:pic>
        <p:nvPicPr>
          <p:cNvPr id="14" name="Picture 13" descr="4067_Hotel_Tourist_-_Ohri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6985" y="4099183"/>
            <a:ext cx="2942090" cy="26008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Hotel Belvedere, </a:t>
            </a:r>
            <a:r>
              <a:rPr lang="es-ES" dirty="0" err="1" smtClean="0"/>
              <a:t>Ohrid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70494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€27 </a:t>
            </a:r>
            <a:r>
              <a:rPr lang="es-ES" dirty="0" err="1" smtClean="0"/>
              <a:t>pp</a:t>
            </a:r>
            <a:r>
              <a:rPr lang="es-ES" dirty="0" smtClean="0"/>
              <a:t> (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/>
              <a:t>), </a:t>
            </a:r>
            <a:r>
              <a:rPr lang="es-ES" dirty="0" err="1" smtClean="0"/>
              <a:t>breakfast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smtClean="0"/>
              <a:t>€40 (single </a:t>
            </a:r>
            <a:r>
              <a:rPr lang="es-ES" dirty="0" err="1" smtClean="0"/>
              <a:t>room</a:t>
            </a:r>
            <a:r>
              <a:rPr lang="es-ES" dirty="0"/>
              <a:t>), </a:t>
            </a:r>
            <a:r>
              <a:rPr lang="es-ES" dirty="0" err="1" smtClean="0"/>
              <a:t>breakfast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Tax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Lecture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smtClean="0"/>
              <a:t>No extra </a:t>
            </a:r>
            <a:r>
              <a:rPr lang="es-ES" dirty="0" err="1" smtClean="0"/>
              <a:t>charge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projector</a:t>
            </a:r>
            <a:r>
              <a:rPr lang="es-ES" dirty="0" smtClean="0"/>
              <a:t>, </a:t>
            </a:r>
            <a:r>
              <a:rPr lang="es-ES" dirty="0" err="1" smtClean="0"/>
              <a:t>sound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</a:p>
          <a:p>
            <a:r>
              <a:rPr lang="es-ES" dirty="0" smtClean="0"/>
              <a:t>2 </a:t>
            </a:r>
            <a:r>
              <a:rPr lang="es-ES" dirty="0" err="1"/>
              <a:t>c</a:t>
            </a:r>
            <a:r>
              <a:rPr lang="es-ES" dirty="0" err="1" smtClean="0"/>
              <a:t>offee</a:t>
            </a:r>
            <a:r>
              <a:rPr lang="es-ES" dirty="0" smtClean="0"/>
              <a:t> </a:t>
            </a:r>
            <a:r>
              <a:rPr lang="es-ES" dirty="0" err="1" smtClean="0"/>
              <a:t>breaks</a:t>
            </a:r>
            <a:r>
              <a:rPr lang="es-ES" dirty="0" smtClean="0"/>
              <a:t> and lunch - €15 </a:t>
            </a:r>
            <a:r>
              <a:rPr lang="es-ES" dirty="0" err="1" smtClean="0"/>
              <a:t>pp</a:t>
            </a:r>
            <a:r>
              <a:rPr lang="es-ES" dirty="0" smtClean="0"/>
              <a:t> /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smtClean="0"/>
              <a:t>Transfer </a:t>
            </a:r>
            <a:r>
              <a:rPr lang="es-ES" dirty="0" err="1" smtClean="0"/>
              <a:t>Skopje</a:t>
            </a:r>
            <a:r>
              <a:rPr lang="es-ES" dirty="0" smtClean="0"/>
              <a:t> </a:t>
            </a:r>
            <a:r>
              <a:rPr lang="es-ES" dirty="0" err="1" smtClean="0"/>
              <a:t>Airp</a:t>
            </a:r>
            <a:r>
              <a:rPr lang="es-ES" dirty="0" smtClean="0"/>
              <a:t>. – </a:t>
            </a:r>
            <a:r>
              <a:rPr lang="es-ES" dirty="0" err="1" smtClean="0"/>
              <a:t>Ohrid</a:t>
            </a:r>
            <a:r>
              <a:rPr lang="es-ES" dirty="0" smtClean="0"/>
              <a:t> – </a:t>
            </a:r>
            <a:r>
              <a:rPr lang="es-ES" dirty="0" err="1" smtClean="0"/>
              <a:t>Skopje</a:t>
            </a:r>
            <a:r>
              <a:rPr lang="es-ES" dirty="0" smtClean="0"/>
              <a:t> </a:t>
            </a:r>
            <a:r>
              <a:rPr lang="es-ES" dirty="0" err="1" smtClean="0"/>
              <a:t>Airp</a:t>
            </a:r>
            <a:r>
              <a:rPr lang="es-ES" dirty="0" smtClean="0"/>
              <a:t>. - €35 (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Excursion</a:t>
            </a:r>
            <a:r>
              <a:rPr lang="es-ES" dirty="0" smtClean="0"/>
              <a:t> - €25</a:t>
            </a:r>
          </a:p>
          <a:p>
            <a:r>
              <a:rPr lang="es-ES" dirty="0"/>
              <a:t>Total </a:t>
            </a:r>
            <a:r>
              <a:rPr lang="es-ES" dirty="0" err="1"/>
              <a:t>cost</a:t>
            </a:r>
            <a:r>
              <a:rPr lang="es-ES" dirty="0"/>
              <a:t> </a:t>
            </a:r>
            <a:r>
              <a:rPr lang="es-ES" dirty="0" err="1"/>
              <a:t>student</a:t>
            </a:r>
            <a:r>
              <a:rPr lang="es-ES" dirty="0"/>
              <a:t> </a:t>
            </a:r>
            <a:r>
              <a:rPr lang="es-ES" dirty="0" err="1" smtClean="0"/>
              <a:t>participant</a:t>
            </a:r>
            <a:r>
              <a:rPr lang="es-ES" dirty="0" smtClean="0"/>
              <a:t> (</a:t>
            </a:r>
            <a:r>
              <a:rPr lang="es-ES" dirty="0"/>
              <a:t>5 </a:t>
            </a:r>
            <a:r>
              <a:rPr lang="es-ES" dirty="0" err="1" smtClean="0"/>
              <a:t>nights</a:t>
            </a:r>
            <a:r>
              <a:rPr lang="es-ES" dirty="0" smtClean="0"/>
              <a:t>) – €285</a:t>
            </a:r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Hotel </a:t>
            </a:r>
            <a:r>
              <a:rPr lang="es-ES" dirty="0" err="1" smtClean="0"/>
              <a:t>Metropol</a:t>
            </a:r>
            <a:r>
              <a:rPr lang="es-ES" dirty="0" smtClean="0"/>
              <a:t>, </a:t>
            </a:r>
            <a:r>
              <a:rPr lang="es-ES" dirty="0" err="1" smtClean="0"/>
              <a:t>Ohrid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70494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€37 </a:t>
            </a:r>
            <a:r>
              <a:rPr lang="es-ES" dirty="0" err="1" smtClean="0"/>
              <a:t>pp</a:t>
            </a:r>
            <a:r>
              <a:rPr lang="es-ES" dirty="0" smtClean="0"/>
              <a:t> (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 smtClean="0"/>
              <a:t>), </a:t>
            </a:r>
            <a:r>
              <a:rPr lang="es-ES" dirty="0" err="1" smtClean="0"/>
              <a:t>breakfast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smtClean="0"/>
              <a:t>€45 (single </a:t>
            </a:r>
            <a:r>
              <a:rPr lang="es-ES" dirty="0" err="1" smtClean="0"/>
              <a:t>room</a:t>
            </a:r>
            <a:r>
              <a:rPr lang="es-ES" dirty="0" smtClean="0"/>
              <a:t>), </a:t>
            </a:r>
            <a:r>
              <a:rPr lang="es-ES" dirty="0" err="1" smtClean="0"/>
              <a:t>breakfast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Tax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Lecture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/>
              <a:t> </a:t>
            </a:r>
            <a:r>
              <a:rPr lang="es-ES" dirty="0" err="1" smtClean="0"/>
              <a:t>included</a:t>
            </a:r>
            <a:r>
              <a:rPr lang="es-ES" dirty="0" smtClean="0"/>
              <a:t> </a:t>
            </a:r>
          </a:p>
          <a:p>
            <a:r>
              <a:rPr lang="es-ES" dirty="0" err="1"/>
              <a:t>P</a:t>
            </a:r>
            <a:r>
              <a:rPr lang="es-ES" dirty="0" err="1" smtClean="0"/>
              <a:t>rojector</a:t>
            </a:r>
            <a:r>
              <a:rPr lang="es-ES" dirty="0" smtClean="0"/>
              <a:t>, </a:t>
            </a:r>
            <a:r>
              <a:rPr lang="es-ES" dirty="0" err="1" smtClean="0"/>
              <a:t>sound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€50 / </a:t>
            </a:r>
            <a:r>
              <a:rPr lang="es-ES" dirty="0" err="1" smtClean="0"/>
              <a:t>day</a:t>
            </a:r>
            <a:r>
              <a:rPr lang="es-ES" dirty="0" smtClean="0"/>
              <a:t> </a:t>
            </a:r>
          </a:p>
          <a:p>
            <a:r>
              <a:rPr lang="es-ES" dirty="0" smtClean="0"/>
              <a:t>2 </a:t>
            </a:r>
            <a:r>
              <a:rPr lang="es-ES" dirty="0" err="1"/>
              <a:t>c</a:t>
            </a:r>
            <a:r>
              <a:rPr lang="es-ES" dirty="0" err="1" smtClean="0"/>
              <a:t>offee</a:t>
            </a:r>
            <a:r>
              <a:rPr lang="es-ES" dirty="0" smtClean="0"/>
              <a:t> </a:t>
            </a:r>
            <a:r>
              <a:rPr lang="es-ES" dirty="0" err="1" smtClean="0"/>
              <a:t>breaks</a:t>
            </a:r>
            <a:r>
              <a:rPr lang="es-ES" dirty="0" smtClean="0"/>
              <a:t> and lunch - €20 </a:t>
            </a:r>
            <a:r>
              <a:rPr lang="es-ES" dirty="0" err="1" smtClean="0"/>
              <a:t>pp</a:t>
            </a:r>
            <a:r>
              <a:rPr lang="es-ES" dirty="0" smtClean="0"/>
              <a:t>/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smtClean="0"/>
              <a:t>Transfer </a:t>
            </a:r>
            <a:r>
              <a:rPr lang="es-ES" dirty="0" err="1" smtClean="0"/>
              <a:t>Skopje</a:t>
            </a:r>
            <a:r>
              <a:rPr lang="es-ES" dirty="0" smtClean="0"/>
              <a:t> </a:t>
            </a:r>
            <a:r>
              <a:rPr lang="es-ES" dirty="0" err="1" smtClean="0"/>
              <a:t>Airp</a:t>
            </a:r>
            <a:r>
              <a:rPr lang="es-ES" dirty="0" smtClean="0"/>
              <a:t>. – </a:t>
            </a:r>
            <a:r>
              <a:rPr lang="es-ES" dirty="0" err="1" smtClean="0"/>
              <a:t>Ohrid</a:t>
            </a:r>
            <a:r>
              <a:rPr lang="es-ES" dirty="0" smtClean="0"/>
              <a:t> – </a:t>
            </a:r>
            <a:r>
              <a:rPr lang="es-ES" dirty="0" err="1" smtClean="0"/>
              <a:t>Skopje</a:t>
            </a:r>
            <a:r>
              <a:rPr lang="es-ES" dirty="0" smtClean="0"/>
              <a:t> </a:t>
            </a:r>
            <a:r>
              <a:rPr lang="es-ES" dirty="0" err="1" smtClean="0"/>
              <a:t>Airp</a:t>
            </a:r>
            <a:r>
              <a:rPr lang="es-ES" dirty="0" smtClean="0"/>
              <a:t>. - €35 </a:t>
            </a:r>
            <a:r>
              <a:rPr lang="es-ES" dirty="0" err="1" smtClean="0"/>
              <a:t>pp</a:t>
            </a:r>
            <a:r>
              <a:rPr lang="es-ES" dirty="0" smtClean="0"/>
              <a:t> (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Excursion</a:t>
            </a:r>
            <a:r>
              <a:rPr lang="es-ES" dirty="0" smtClean="0"/>
              <a:t> - €25 </a:t>
            </a:r>
          </a:p>
          <a:p>
            <a:r>
              <a:rPr lang="es-ES" dirty="0" smtClean="0"/>
              <a:t>Total </a:t>
            </a:r>
            <a:r>
              <a:rPr lang="es-ES" dirty="0" err="1" smtClean="0"/>
              <a:t>cost</a:t>
            </a:r>
            <a:r>
              <a:rPr lang="es-ES" dirty="0" smtClean="0"/>
              <a:t> </a:t>
            </a:r>
            <a:r>
              <a:rPr lang="es-ES" dirty="0" err="1"/>
              <a:t>s</a:t>
            </a:r>
            <a:r>
              <a:rPr lang="es-ES" dirty="0" err="1" smtClean="0"/>
              <a:t>tudent</a:t>
            </a:r>
            <a:r>
              <a:rPr lang="es-ES" dirty="0" smtClean="0"/>
              <a:t> </a:t>
            </a:r>
            <a:r>
              <a:rPr lang="es-ES" dirty="0" err="1" smtClean="0"/>
              <a:t>participant</a:t>
            </a:r>
            <a:r>
              <a:rPr lang="es-ES" dirty="0"/>
              <a:t> </a:t>
            </a:r>
            <a:r>
              <a:rPr lang="es-ES" dirty="0" smtClean="0"/>
              <a:t>(5 </a:t>
            </a:r>
            <a:r>
              <a:rPr lang="es-ES" dirty="0" err="1" smtClean="0"/>
              <a:t>nights</a:t>
            </a:r>
            <a:r>
              <a:rPr lang="es-ES" dirty="0" smtClean="0"/>
              <a:t>)- €360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39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Hotel </a:t>
            </a:r>
            <a:r>
              <a:rPr lang="es-ES" dirty="0" err="1" smtClean="0"/>
              <a:t>Inex</a:t>
            </a:r>
            <a:r>
              <a:rPr lang="es-ES" dirty="0" smtClean="0"/>
              <a:t> </a:t>
            </a:r>
            <a:r>
              <a:rPr lang="es-ES" dirty="0" err="1" smtClean="0"/>
              <a:t>Gorica</a:t>
            </a:r>
            <a:r>
              <a:rPr lang="es-ES" dirty="0" smtClean="0"/>
              <a:t>, </a:t>
            </a:r>
            <a:r>
              <a:rPr lang="es-ES" dirty="0" err="1" smtClean="0"/>
              <a:t>Ohrid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704948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€52 </a:t>
            </a:r>
            <a:r>
              <a:rPr lang="es-ES" dirty="0" err="1" smtClean="0"/>
              <a:t>pp</a:t>
            </a:r>
            <a:r>
              <a:rPr lang="es-ES" dirty="0" smtClean="0"/>
              <a:t> (</a:t>
            </a:r>
            <a:r>
              <a:rPr lang="es-ES" dirty="0" err="1" smtClean="0"/>
              <a:t>double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 smtClean="0"/>
              <a:t>), </a:t>
            </a:r>
            <a:r>
              <a:rPr lang="es-ES" dirty="0" err="1" smtClean="0"/>
              <a:t>breakfast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smtClean="0"/>
              <a:t>€65 (single </a:t>
            </a:r>
            <a:r>
              <a:rPr lang="es-ES" dirty="0" err="1" smtClean="0"/>
              <a:t>room</a:t>
            </a:r>
            <a:r>
              <a:rPr lang="es-ES" dirty="0" smtClean="0"/>
              <a:t>), </a:t>
            </a:r>
            <a:r>
              <a:rPr lang="es-ES" dirty="0" err="1" smtClean="0"/>
              <a:t>breakfast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Tax</a:t>
            </a:r>
            <a:r>
              <a:rPr lang="es-ES" dirty="0" smtClean="0"/>
              <a:t> </a:t>
            </a:r>
            <a:r>
              <a:rPr lang="es-ES" dirty="0" err="1" smtClean="0"/>
              <a:t>included</a:t>
            </a:r>
            <a:endParaRPr lang="es-ES" dirty="0" smtClean="0"/>
          </a:p>
          <a:p>
            <a:r>
              <a:rPr lang="es-ES" dirty="0" err="1" smtClean="0"/>
              <a:t>Lecture</a:t>
            </a:r>
            <a:r>
              <a:rPr lang="es-ES" dirty="0" smtClean="0"/>
              <a:t> </a:t>
            </a:r>
            <a:r>
              <a:rPr lang="es-ES" dirty="0" err="1" smtClean="0"/>
              <a:t>room</a:t>
            </a:r>
            <a:r>
              <a:rPr lang="es-ES" dirty="0"/>
              <a:t> </a:t>
            </a:r>
            <a:r>
              <a:rPr lang="es-ES" dirty="0" smtClean="0"/>
              <a:t>€500 / </a:t>
            </a:r>
            <a:r>
              <a:rPr lang="es-ES" dirty="0" err="1" smtClean="0"/>
              <a:t>day</a:t>
            </a:r>
            <a:r>
              <a:rPr lang="es-ES" dirty="0" smtClean="0"/>
              <a:t> </a:t>
            </a:r>
          </a:p>
          <a:p>
            <a:r>
              <a:rPr lang="es-ES" dirty="0" err="1"/>
              <a:t>P</a:t>
            </a:r>
            <a:r>
              <a:rPr lang="es-ES" dirty="0" err="1" smtClean="0"/>
              <a:t>rojector</a:t>
            </a:r>
            <a:r>
              <a:rPr lang="es-ES" dirty="0" smtClean="0"/>
              <a:t>, </a:t>
            </a:r>
            <a:r>
              <a:rPr lang="es-ES" dirty="0" err="1" smtClean="0"/>
              <a:t>sound</a:t>
            </a:r>
            <a:r>
              <a:rPr lang="es-ES" dirty="0" smtClean="0"/>
              <a:t> </a:t>
            </a:r>
            <a:r>
              <a:rPr lang="es-ES" dirty="0" err="1" smtClean="0"/>
              <a:t>system</a:t>
            </a:r>
            <a:r>
              <a:rPr lang="es-ES" dirty="0" smtClean="0"/>
              <a:t> €200 / </a:t>
            </a:r>
            <a:r>
              <a:rPr lang="es-ES" dirty="0" err="1" smtClean="0"/>
              <a:t>day</a:t>
            </a:r>
            <a:r>
              <a:rPr lang="es-ES" dirty="0" smtClean="0"/>
              <a:t> </a:t>
            </a:r>
          </a:p>
          <a:p>
            <a:r>
              <a:rPr lang="es-ES" dirty="0" smtClean="0"/>
              <a:t>2 </a:t>
            </a:r>
            <a:r>
              <a:rPr lang="es-ES" dirty="0" err="1"/>
              <a:t>c</a:t>
            </a:r>
            <a:r>
              <a:rPr lang="es-ES" dirty="0" err="1" smtClean="0"/>
              <a:t>offee</a:t>
            </a:r>
            <a:r>
              <a:rPr lang="es-ES" dirty="0" smtClean="0"/>
              <a:t> </a:t>
            </a:r>
            <a:r>
              <a:rPr lang="es-ES" dirty="0" err="1" smtClean="0"/>
              <a:t>breaks</a:t>
            </a:r>
            <a:r>
              <a:rPr lang="es-ES" dirty="0" smtClean="0"/>
              <a:t> and lunch - €25 </a:t>
            </a:r>
            <a:r>
              <a:rPr lang="es-ES" dirty="0" err="1" smtClean="0"/>
              <a:t>pp</a:t>
            </a:r>
            <a:r>
              <a:rPr lang="es-ES" dirty="0" smtClean="0"/>
              <a:t>/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smtClean="0"/>
              <a:t>Transfer </a:t>
            </a:r>
            <a:r>
              <a:rPr lang="es-ES" dirty="0" err="1" smtClean="0"/>
              <a:t>Skopje</a:t>
            </a:r>
            <a:r>
              <a:rPr lang="es-ES" dirty="0" smtClean="0"/>
              <a:t> </a:t>
            </a:r>
            <a:r>
              <a:rPr lang="es-ES" dirty="0" err="1" smtClean="0"/>
              <a:t>Airp</a:t>
            </a:r>
            <a:r>
              <a:rPr lang="es-ES" dirty="0" smtClean="0"/>
              <a:t>. – </a:t>
            </a:r>
            <a:r>
              <a:rPr lang="es-ES" dirty="0" err="1" smtClean="0"/>
              <a:t>Ohrid</a:t>
            </a:r>
            <a:r>
              <a:rPr lang="es-ES" dirty="0" smtClean="0"/>
              <a:t> – </a:t>
            </a:r>
            <a:r>
              <a:rPr lang="es-ES" dirty="0" err="1" smtClean="0"/>
              <a:t>Skopje</a:t>
            </a:r>
            <a:r>
              <a:rPr lang="es-ES" dirty="0" smtClean="0"/>
              <a:t> </a:t>
            </a:r>
            <a:r>
              <a:rPr lang="es-ES" dirty="0" err="1" smtClean="0"/>
              <a:t>Airp</a:t>
            </a:r>
            <a:r>
              <a:rPr lang="es-ES" dirty="0" smtClean="0"/>
              <a:t>. - €35 </a:t>
            </a:r>
            <a:r>
              <a:rPr lang="es-ES" dirty="0" err="1" smtClean="0"/>
              <a:t>pp</a:t>
            </a:r>
            <a:r>
              <a:rPr lang="es-ES" dirty="0" smtClean="0"/>
              <a:t> (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average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Excursion</a:t>
            </a:r>
            <a:r>
              <a:rPr lang="es-ES" dirty="0" smtClean="0"/>
              <a:t> - €25</a:t>
            </a:r>
          </a:p>
          <a:p>
            <a:r>
              <a:rPr lang="es-ES" dirty="0"/>
              <a:t>Total </a:t>
            </a:r>
            <a:r>
              <a:rPr lang="es-ES" dirty="0" err="1"/>
              <a:t>cost</a:t>
            </a:r>
            <a:r>
              <a:rPr lang="es-ES" dirty="0"/>
              <a:t> </a:t>
            </a:r>
            <a:r>
              <a:rPr lang="es-ES" dirty="0" err="1"/>
              <a:t>student</a:t>
            </a:r>
            <a:r>
              <a:rPr lang="es-ES" dirty="0"/>
              <a:t> </a:t>
            </a:r>
            <a:r>
              <a:rPr lang="es-ES" dirty="0" err="1" smtClean="0"/>
              <a:t>participant</a:t>
            </a:r>
            <a:r>
              <a:rPr lang="es-ES" dirty="0" smtClean="0"/>
              <a:t> (</a:t>
            </a:r>
            <a:r>
              <a:rPr lang="es-ES" dirty="0"/>
              <a:t>5 </a:t>
            </a:r>
            <a:r>
              <a:rPr lang="es-ES" dirty="0" err="1" smtClean="0"/>
              <a:t>nights</a:t>
            </a:r>
            <a:r>
              <a:rPr lang="es-ES" dirty="0" smtClean="0"/>
              <a:t>) - €470</a:t>
            </a:r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02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300" y="512064"/>
            <a:ext cx="7772400" cy="914400"/>
          </a:xfrm>
        </p:spPr>
        <p:txBody>
          <a:bodyPr/>
          <a:lstStyle/>
          <a:p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82414" y="1426464"/>
            <a:ext cx="8088768" cy="165124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4 hour morning lectures for 5 days (Monday-Friday)</a:t>
            </a:r>
          </a:p>
          <a:p>
            <a:r>
              <a:rPr lang="en-US" dirty="0" smtClean="0"/>
              <a:t>Student posters in the afternoon</a:t>
            </a:r>
          </a:p>
          <a:p>
            <a:r>
              <a:rPr lang="en-US" dirty="0" smtClean="0"/>
              <a:t>Wednesday afternoon for sightseeing or activities</a:t>
            </a:r>
          </a:p>
          <a:p>
            <a:endParaRPr lang="en-US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06300" y="3142695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1718</TotalTime>
  <Words>607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European School of Information Theory ESIT 2013</vt:lpstr>
      <vt:lpstr>Organization</vt:lpstr>
      <vt:lpstr>Location: Ohrid, Republic of Macedonia</vt:lpstr>
      <vt:lpstr>Location</vt:lpstr>
      <vt:lpstr>Location</vt:lpstr>
      <vt:lpstr>Hotel Belvedere, Ohrid</vt:lpstr>
      <vt:lpstr>Hotel Metropol, Ohrid</vt:lpstr>
      <vt:lpstr>Hotel Inex Gorica, Ohrid</vt:lpstr>
      <vt:lpstr>Program</vt:lpstr>
      <vt:lpstr>Estimated Cost (60 students)</vt:lpstr>
      <vt:lpstr>Potential Financial Support</vt:lpstr>
    </vt:vector>
  </TitlesOfParts>
  <Company>caltech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Salman Avestimehr</dc:creator>
  <cp:lastModifiedBy>Petar Popovski</cp:lastModifiedBy>
  <cp:revision>218</cp:revision>
  <cp:lastPrinted>2011-07-29T09:39:30Z</cp:lastPrinted>
  <dcterms:created xsi:type="dcterms:W3CDTF">2012-07-16T14:25:08Z</dcterms:created>
  <dcterms:modified xsi:type="dcterms:W3CDTF">2012-07-16T14:27:32Z</dcterms:modified>
</cp:coreProperties>
</file>